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Bebas Neue" panose="020B0604020202020204" pitchFamily="34" charset="0"/>
      <p:regular r:id="rId35"/>
    </p:embeddedFont>
    <p:embeddedFont>
      <p:font typeface="Poppins" panose="00000500000000000000" pitchFamily="2" charset="0"/>
      <p:regular r:id="rId36"/>
      <p:bold r:id="rId37"/>
      <p:italic r:id="rId38"/>
      <p:boldItalic r:id="rId39"/>
    </p:embeddedFont>
    <p:embeddedFont>
      <p:font typeface="Poppins SemiBold" panose="00000700000000000000"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b3d7c782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b3d7c78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b3d7c782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b3d7c782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b3d7c782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b3d7c78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b3d7c782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1b3d7c782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b3d7c78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b3d7c78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222cdbe2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222cdbe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 rama representa un dominio no simple. 2) es decir, la llave primaria representa dominios simples.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222cdbe2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222cdbe2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5180b92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5180b92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5180b921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5180b92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73D40"/>
              </a:buClr>
              <a:buSzPts val="600"/>
              <a:buFont typeface="Arial"/>
              <a:buNone/>
            </a:pPr>
            <a:r>
              <a:rPr lang="en" sz="1400">
                <a:solidFill>
                  <a:srgbClr val="313131"/>
                </a:solidFill>
                <a:latin typeface="Poppins"/>
                <a:ea typeface="Poppins"/>
                <a:cs typeface="Poppins"/>
                <a:sym typeface="Poppins"/>
              </a:rPr>
              <a:t>Las relaciones son conjuntos, todas las operaciones usuales de conjuntos son aplicables a ellas.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5180b921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25180b92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 permutación es el intercambio de columnas en una relación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22c39f00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22c39f00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5180b921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5180b921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proyección de una tabla consiste en eliminar los elementos duplicados de sus filas. Observar que el operador pi, indica la operación de permutación y proyección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22c39f0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22c39f0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join consiste en unir dos relaciones sin que se pierda su información. Veamos un ejemplo con relaciones binarias.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22c39f00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22c39f0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 natural join se denota con un asterisco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22c39f00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22c39f0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 primero que tenemos que hacer es identificar nuestro dominio en común o puntos de ambiguedad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22c39f00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22c39f00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 primero que tenemos que hacer es identificar nuestro dominio en común o puntos de ambiguedad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22c39f002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22c39f00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composición de funciones se puede aplicar a las relaciones.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222c39f00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222c39f00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Dado que hay un join natural, entonces, habrá una composición natural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22c39f002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22c39f00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22c39f002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222c39f002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22c39f002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222c39f00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222cdbe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222cdb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222c39f002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222c39f002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44a4042ba_0_23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44a4042ba_0_23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22c39f002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22c39f00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b3d7c782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b3d7c782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b3d7c782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1b3d7c782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b3d7c782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b3d7c782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b3d7c782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b3d7c782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b3d7c782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b3d7c782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dominio no simple son aquellos que pueden ser descompuestos. Un dominio no simple es lo que llamamos “de contextos diferentes”. Employee es un dominio no simple porque está compuesto por los dominios jobhistory y children. Para normlaizar tomamos la llave primaria del top del árbol de relaciones y la propagamos a cada uno de los dominios. Se mantiene la llave primaria del propio dominio</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45" name="Google Shape;45;p11"/>
          <p:cNvSpPr txBox="1">
            <a:spLocks noGrp="1"/>
          </p:cNvSpPr>
          <p:nvPr>
            <p:ph type="title" hasCustomPrompt="1"/>
          </p:nvPr>
        </p:nvSpPr>
        <p:spPr>
          <a:xfrm>
            <a:off x="720000" y="1387100"/>
            <a:ext cx="5857500" cy="14664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720000" y="2853425"/>
            <a:ext cx="5857500" cy="573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t="59" b="59"/>
          <a:stretch/>
        </p:blipFill>
        <p:spPr>
          <a:xfrm>
            <a:off x="-17475" y="-9800"/>
            <a:ext cx="9197925" cy="5163101"/>
          </a:xfrm>
          <a:prstGeom prst="rect">
            <a:avLst/>
          </a:prstGeom>
          <a:noFill/>
          <a:ln>
            <a:noFill/>
          </a:ln>
        </p:spPr>
      </p:pic>
      <p:sp>
        <p:nvSpPr>
          <p:cNvPr id="69" name="Google Shape;69;p15"/>
          <p:cNvSpPr txBox="1">
            <a:spLocks noGrp="1"/>
          </p:cNvSpPr>
          <p:nvPr>
            <p:ph type="subTitle" idx="1"/>
          </p:nvPr>
        </p:nvSpPr>
        <p:spPr>
          <a:xfrm>
            <a:off x="810000" y="3337200"/>
            <a:ext cx="3062100" cy="107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0" name="Google Shape;70;p15"/>
          <p:cNvSpPr txBox="1">
            <a:spLocks noGrp="1"/>
          </p:cNvSpPr>
          <p:nvPr>
            <p:ph type="title"/>
          </p:nvPr>
        </p:nvSpPr>
        <p:spPr>
          <a:xfrm>
            <a:off x="810000" y="540000"/>
            <a:ext cx="3763500" cy="27972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t="89" b="99"/>
          <a:stretch/>
        </p:blipFill>
        <p:spPr>
          <a:xfrm>
            <a:off x="-20750" y="-11650"/>
            <a:ext cx="9204475" cy="5166800"/>
          </a:xfrm>
          <a:prstGeom prst="rect">
            <a:avLst/>
          </a:prstGeom>
          <a:noFill/>
          <a:ln>
            <a:noFill/>
          </a:ln>
        </p:spPr>
      </p:pic>
      <p:sp>
        <p:nvSpPr>
          <p:cNvPr id="73" name="Google Shape;73;p16"/>
          <p:cNvSpPr txBox="1">
            <a:spLocks noGrp="1"/>
          </p:cNvSpPr>
          <p:nvPr>
            <p:ph type="subTitle" idx="1"/>
          </p:nvPr>
        </p:nvSpPr>
        <p:spPr>
          <a:xfrm>
            <a:off x="4943625" y="2275350"/>
            <a:ext cx="2476200" cy="1308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4" name="Google Shape;74;p1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a:stretch/>
        </p:blipFill>
        <p:spPr>
          <a:xfrm rot="10800000" flipH="1">
            <a:off x="-31125" y="-17474"/>
            <a:ext cx="9225225" cy="5178449"/>
          </a:xfrm>
          <a:prstGeom prst="rect">
            <a:avLst/>
          </a:prstGeom>
          <a:noFill/>
          <a:ln>
            <a:noFill/>
          </a:ln>
        </p:spPr>
      </p:pic>
      <p:sp>
        <p:nvSpPr>
          <p:cNvPr id="77" name="Google Shape;77;p17"/>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78" name="Google Shape;78;p17"/>
          <p:cNvSpPr txBox="1">
            <a:spLocks noGrp="1"/>
          </p:cNvSpPr>
          <p:nvPr>
            <p:ph type="title"/>
          </p:nvPr>
        </p:nvSpPr>
        <p:spPr>
          <a:xfrm>
            <a:off x="720000" y="1770000"/>
            <a:ext cx="1989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7"/>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82" name="Google Shape;82;p18"/>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8"/>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
    <p:bg>
      <p:bgPr>
        <a:noFill/>
        <a:effectLst/>
      </p:bgPr>
    </p:bg>
    <p:spTree>
      <p:nvGrpSpPr>
        <p:cNvPr id="1"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a:stretch/>
        </p:blipFill>
        <p:spPr>
          <a:xfrm flipH="1">
            <a:off x="-29125" y="-11825"/>
            <a:ext cx="9184849" cy="5161925"/>
          </a:xfrm>
          <a:prstGeom prst="rect">
            <a:avLst/>
          </a:prstGeom>
          <a:noFill/>
          <a:ln>
            <a:noFill/>
          </a:ln>
        </p:spPr>
      </p:pic>
      <p:sp>
        <p:nvSpPr>
          <p:cNvPr id="86" name="Google Shape;86;p19"/>
          <p:cNvSpPr txBox="1">
            <a:spLocks noGrp="1"/>
          </p:cNvSpPr>
          <p:nvPr>
            <p:ph type="subTitle" idx="1"/>
          </p:nvPr>
        </p:nvSpPr>
        <p:spPr>
          <a:xfrm>
            <a:off x="4165300" y="2749163"/>
            <a:ext cx="4251000" cy="122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9"/>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9000"/>
            </a:lvl1pPr>
            <a:lvl2pPr lvl="1" algn="r" rtl="0">
              <a:spcBef>
                <a:spcPts val="0"/>
              </a:spcBef>
              <a:spcAft>
                <a:spcPts val="0"/>
              </a:spcAft>
              <a:buSzPts val="3300"/>
              <a:buNone/>
              <a:defRPr/>
            </a:lvl2pPr>
            <a:lvl3pPr lvl="2" algn="r" rtl="0">
              <a:spcBef>
                <a:spcPts val="0"/>
              </a:spcBef>
              <a:spcAft>
                <a:spcPts val="0"/>
              </a:spcAft>
              <a:buSzPts val="3300"/>
              <a:buNone/>
              <a:defRPr/>
            </a:lvl3pPr>
            <a:lvl4pPr lvl="3" algn="r" rtl="0">
              <a:spcBef>
                <a:spcPts val="0"/>
              </a:spcBef>
              <a:spcAft>
                <a:spcPts val="0"/>
              </a:spcAft>
              <a:buSzPts val="3300"/>
              <a:buNone/>
              <a:defRPr/>
            </a:lvl4pPr>
            <a:lvl5pPr lvl="4" algn="r" rtl="0">
              <a:spcBef>
                <a:spcPts val="0"/>
              </a:spcBef>
              <a:spcAft>
                <a:spcPts val="0"/>
              </a:spcAft>
              <a:buSzPts val="3300"/>
              <a:buNone/>
              <a:defRPr/>
            </a:lvl5pPr>
            <a:lvl6pPr lvl="5" algn="r" rtl="0">
              <a:spcBef>
                <a:spcPts val="0"/>
              </a:spcBef>
              <a:spcAft>
                <a:spcPts val="0"/>
              </a:spcAft>
              <a:buSzPts val="3300"/>
              <a:buNone/>
              <a:defRPr/>
            </a:lvl6pPr>
            <a:lvl7pPr lvl="6" algn="r" rtl="0">
              <a:spcBef>
                <a:spcPts val="0"/>
              </a:spcBef>
              <a:spcAft>
                <a:spcPts val="0"/>
              </a:spcAft>
              <a:buSzPts val="3300"/>
              <a:buNone/>
              <a:defRPr/>
            </a:lvl7pPr>
            <a:lvl8pPr lvl="7" algn="r" rtl="0">
              <a:spcBef>
                <a:spcPts val="0"/>
              </a:spcBef>
              <a:spcAft>
                <a:spcPts val="0"/>
              </a:spcAft>
              <a:buSzPts val="3300"/>
              <a:buNone/>
              <a:defRPr/>
            </a:lvl8pPr>
            <a:lvl9pPr lvl="8" algn="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lt1"/>
        </a:solidFill>
        <a:effectLst/>
      </p:bgPr>
    </p:bg>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t="59" b="59"/>
          <a:stretch/>
        </p:blipFill>
        <p:spPr>
          <a:xfrm>
            <a:off x="-31175" y="-17475"/>
            <a:ext cx="9225424" cy="5178501"/>
          </a:xfrm>
          <a:prstGeom prst="rect">
            <a:avLst/>
          </a:prstGeom>
          <a:noFill/>
          <a:ln>
            <a:noFill/>
          </a:ln>
        </p:spPr>
      </p:pic>
      <p:sp>
        <p:nvSpPr>
          <p:cNvPr id="90" name="Google Shape;90;p20"/>
          <p:cNvSpPr txBox="1">
            <a:spLocks noGrp="1"/>
          </p:cNvSpPr>
          <p:nvPr>
            <p:ph type="title"/>
          </p:nvPr>
        </p:nvSpPr>
        <p:spPr>
          <a:xfrm>
            <a:off x="872388" y="2505713"/>
            <a:ext cx="2206500" cy="84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20"/>
          <p:cNvSpPr txBox="1">
            <a:spLocks noGrp="1"/>
          </p:cNvSpPr>
          <p:nvPr>
            <p:ph type="subTitle" idx="1"/>
          </p:nvPr>
        </p:nvSpPr>
        <p:spPr>
          <a:xfrm>
            <a:off x="8723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20"/>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0"/>
          <p:cNvSpPr txBox="1">
            <a:spLocks noGrp="1"/>
          </p:cNvSpPr>
          <p:nvPr>
            <p:ph type="subTitle" idx="3"/>
          </p:nvPr>
        </p:nvSpPr>
        <p:spPr>
          <a:xfrm>
            <a:off x="3468750"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0"/>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0"/>
          <p:cNvSpPr txBox="1">
            <a:spLocks noGrp="1"/>
          </p:cNvSpPr>
          <p:nvPr>
            <p:ph type="subTitle" idx="5"/>
          </p:nvPr>
        </p:nvSpPr>
        <p:spPr>
          <a:xfrm>
            <a:off x="60650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7_1">
    <p:spTree>
      <p:nvGrpSpPr>
        <p:cNvPr id="1"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a:stretch/>
        </p:blipFill>
        <p:spPr>
          <a:xfrm flipH="1">
            <a:off x="-29125" y="-14075"/>
            <a:ext cx="9202249" cy="5171649"/>
          </a:xfrm>
          <a:prstGeom prst="rect">
            <a:avLst/>
          </a:prstGeom>
          <a:noFill/>
          <a:ln>
            <a:noFill/>
          </a:ln>
        </p:spPr>
      </p:pic>
      <p:sp>
        <p:nvSpPr>
          <p:cNvPr id="119" name="Google Shape;119;p23"/>
          <p:cNvSpPr txBox="1">
            <a:spLocks noGrp="1"/>
          </p:cNvSpPr>
          <p:nvPr>
            <p:ph type="title"/>
          </p:nvPr>
        </p:nvSpPr>
        <p:spPr>
          <a:xfrm>
            <a:off x="7199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3"/>
          <p:cNvSpPr txBox="1">
            <a:spLocks noGrp="1"/>
          </p:cNvSpPr>
          <p:nvPr>
            <p:ph type="subTitle" idx="1"/>
          </p:nvPr>
        </p:nvSpPr>
        <p:spPr>
          <a:xfrm>
            <a:off x="7199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3"/>
          <p:cNvSpPr txBox="1">
            <a:spLocks noGrp="1"/>
          </p:cNvSpPr>
          <p:nvPr>
            <p:ph type="title" idx="2"/>
          </p:nvPr>
        </p:nvSpPr>
        <p:spPr>
          <a:xfrm>
            <a:off x="3396750"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23"/>
          <p:cNvSpPr txBox="1">
            <a:spLocks noGrp="1"/>
          </p:cNvSpPr>
          <p:nvPr>
            <p:ph type="subTitle" idx="3"/>
          </p:nvPr>
        </p:nvSpPr>
        <p:spPr>
          <a:xfrm>
            <a:off x="3396750"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3"/>
          <p:cNvSpPr txBox="1">
            <a:spLocks noGrp="1"/>
          </p:cNvSpPr>
          <p:nvPr>
            <p:ph type="title" idx="4"/>
          </p:nvPr>
        </p:nvSpPr>
        <p:spPr>
          <a:xfrm>
            <a:off x="7199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3"/>
          <p:cNvSpPr txBox="1">
            <a:spLocks noGrp="1"/>
          </p:cNvSpPr>
          <p:nvPr>
            <p:ph type="subTitle" idx="5"/>
          </p:nvPr>
        </p:nvSpPr>
        <p:spPr>
          <a:xfrm>
            <a:off x="7199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3"/>
          <p:cNvSpPr txBox="1">
            <a:spLocks noGrp="1"/>
          </p:cNvSpPr>
          <p:nvPr>
            <p:ph type="title" idx="6"/>
          </p:nvPr>
        </p:nvSpPr>
        <p:spPr>
          <a:xfrm>
            <a:off x="3396750"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3"/>
          <p:cNvSpPr txBox="1">
            <a:spLocks noGrp="1"/>
          </p:cNvSpPr>
          <p:nvPr>
            <p:ph type="subTitle" idx="7"/>
          </p:nvPr>
        </p:nvSpPr>
        <p:spPr>
          <a:xfrm>
            <a:off x="3396750"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3"/>
          <p:cNvSpPr txBox="1">
            <a:spLocks noGrp="1"/>
          </p:cNvSpPr>
          <p:nvPr>
            <p:ph type="title" idx="8"/>
          </p:nvPr>
        </p:nvSpPr>
        <p:spPr>
          <a:xfrm>
            <a:off x="60734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9"/>
          </p:nvPr>
        </p:nvSpPr>
        <p:spPr>
          <a:xfrm>
            <a:off x="60734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13"/>
          </p:nvPr>
        </p:nvSpPr>
        <p:spPr>
          <a:xfrm>
            <a:off x="60734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14"/>
          </p:nvPr>
        </p:nvSpPr>
        <p:spPr>
          <a:xfrm>
            <a:off x="60734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a:stretch/>
        </p:blipFill>
        <p:spPr>
          <a:xfrm>
            <a:off x="-24800" y="-11650"/>
            <a:ext cx="9193601" cy="5166800"/>
          </a:xfrm>
          <a:prstGeom prst="rect">
            <a:avLst/>
          </a:prstGeom>
          <a:noFill/>
          <a:ln>
            <a:noFill/>
          </a:ln>
        </p:spPr>
      </p:pic>
      <p:sp>
        <p:nvSpPr>
          <p:cNvPr id="134" name="Google Shape;134;p24"/>
          <p:cNvSpPr txBox="1">
            <a:spLocks noGrp="1"/>
          </p:cNvSpPr>
          <p:nvPr>
            <p:ph type="title" hasCustomPrompt="1"/>
          </p:nvPr>
        </p:nvSpPr>
        <p:spPr>
          <a:xfrm>
            <a:off x="1989600" y="1227313"/>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4"/>
          <p:cNvSpPr txBox="1">
            <a:spLocks noGrp="1"/>
          </p:cNvSpPr>
          <p:nvPr>
            <p:ph type="subTitle" idx="1"/>
          </p:nvPr>
        </p:nvSpPr>
        <p:spPr>
          <a:xfrm>
            <a:off x="1989600" y="2055635"/>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4"/>
          <p:cNvSpPr txBox="1">
            <a:spLocks noGrp="1"/>
          </p:cNvSpPr>
          <p:nvPr>
            <p:ph type="title" idx="2" hasCustomPrompt="1"/>
          </p:nvPr>
        </p:nvSpPr>
        <p:spPr>
          <a:xfrm>
            <a:off x="1989600" y="2642658"/>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4"/>
          <p:cNvSpPr txBox="1">
            <a:spLocks noGrp="1"/>
          </p:cNvSpPr>
          <p:nvPr>
            <p:ph type="subTitle" idx="3"/>
          </p:nvPr>
        </p:nvSpPr>
        <p:spPr>
          <a:xfrm>
            <a:off x="1989600" y="3470981"/>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a:spLocks noGrp="1"/>
          </p:cNvSpPr>
          <p:nvPr>
            <p:ph type="ctrTitle"/>
          </p:nvPr>
        </p:nvSpPr>
        <p:spPr>
          <a:xfrm>
            <a:off x="2608425" y="692400"/>
            <a:ext cx="39270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5"/>
          <p:cNvSpPr txBox="1">
            <a:spLocks noGrp="1"/>
          </p:cNvSpPr>
          <p:nvPr>
            <p:ph type="subTitle" idx="1"/>
          </p:nvPr>
        </p:nvSpPr>
        <p:spPr>
          <a:xfrm>
            <a:off x="1712225" y="1435725"/>
            <a:ext cx="5719500" cy="617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5"/>
          <p:cNvSpPr txBox="1">
            <a:spLocks noGrp="1"/>
          </p:cNvSpPr>
          <p:nvPr>
            <p:ph type="subTitle" idx="2"/>
          </p:nvPr>
        </p:nvSpPr>
        <p:spPr>
          <a:xfrm>
            <a:off x="3050125" y="2053125"/>
            <a:ext cx="3043800" cy="783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5"/>
          <p:cNvSpPr txBox="1"/>
          <p:nvPr/>
        </p:nvSpPr>
        <p:spPr>
          <a:xfrm>
            <a:off x="1949825" y="3801825"/>
            <a:ext cx="52512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200" b="1">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2_1">
    <p:bg>
      <p:bgPr>
        <a:solidFill>
          <a:schemeClr val="lt1"/>
        </a:solidFill>
        <a:effectLst/>
      </p:bgPr>
    </p:bg>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59" b="59"/>
          <a:stretch/>
        </p:blipFill>
        <p:spPr>
          <a:xfrm>
            <a:off x="-20750" y="-11650"/>
            <a:ext cx="9204499" cy="5166800"/>
          </a:xfrm>
          <a:prstGeom prst="rect">
            <a:avLst/>
          </a:prstGeom>
          <a:noFill/>
          <a:ln>
            <a:noFill/>
          </a:ln>
        </p:spPr>
      </p:pic>
      <p:sp>
        <p:nvSpPr>
          <p:cNvPr id="149" name="Google Shape;149;p2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2_1_1">
    <p:bg>
      <p:bgPr>
        <a:solidFill>
          <a:schemeClr val="lt1"/>
        </a:solidFill>
        <a:effectLst/>
      </p:bgPr>
    </p:bg>
    <p:spTree>
      <p:nvGrpSpPr>
        <p:cNvPr id="1"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2" name="Google Shape;152;p2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89" b="99"/>
          <a:stretch/>
        </p:blipFill>
        <p:spPr>
          <a:xfrm rot="10800000" flipH="1">
            <a:off x="-23300" y="-13074"/>
            <a:ext cx="9209575" cy="5169649"/>
          </a:xfrm>
          <a:prstGeom prst="rect">
            <a:avLst/>
          </a:prstGeom>
          <a:noFill/>
          <a:ln>
            <a:noFill/>
          </a:ln>
        </p:spPr>
      </p:pic>
      <p:sp>
        <p:nvSpPr>
          <p:cNvPr id="23" name="Google Shape;23;p5"/>
          <p:cNvSpPr txBox="1">
            <a:spLocks noGrp="1"/>
          </p:cNvSpPr>
          <p:nvPr>
            <p:ph type="subTitle" idx="1"/>
          </p:nvPr>
        </p:nvSpPr>
        <p:spPr>
          <a:xfrm>
            <a:off x="17157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049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7158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8050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t="59" b="59"/>
          <a:stretch/>
        </p:blipFill>
        <p:spPr>
          <a:xfrm>
            <a:off x="-27200" y="-11650"/>
            <a:ext cx="9198400" cy="5166800"/>
          </a:xfrm>
          <a:prstGeom prst="rect">
            <a:avLst/>
          </a:prstGeom>
          <a:noFill/>
          <a:ln>
            <a:noFill/>
          </a:ln>
        </p:spPr>
      </p:pic>
      <p:sp>
        <p:nvSpPr>
          <p:cNvPr id="39" name="Google Shape;39;p9"/>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684275" y="2018250"/>
            <a:ext cx="4430100" cy="208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688075" y="1638900"/>
            <a:ext cx="3838200" cy="186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6" name="Google Shape;1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085159"/>
            <a:ext cx="6452400" cy="26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Un modelo relacional de datos para grandes bancos de datos compartidos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44"/>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sz="2900"/>
              <a:t>Vista Relacional de Datos</a:t>
            </a:r>
            <a:endParaRPr sz="4400"/>
          </a:p>
        </p:txBody>
      </p:sp>
      <p:sp>
        <p:nvSpPr>
          <p:cNvPr id="228" name="Google Shape;228;p44"/>
          <p:cNvSpPr txBox="1">
            <a:spLocks noGrp="1"/>
          </p:cNvSpPr>
          <p:nvPr>
            <p:ph type="subTitle" idx="1"/>
          </p:nvPr>
        </p:nvSpPr>
        <p:spPr>
          <a:xfrm>
            <a:off x="527600" y="770625"/>
            <a:ext cx="7849200" cy="3858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Las relaciones pueden ser presentadas en arreglos. Un arreglo que representa una relación R con grado n, tiene las siguientes propiedades</a:t>
            </a:r>
            <a:endParaRPr/>
          </a:p>
          <a:p>
            <a:pPr marL="457200" lvl="0" indent="-323850" algn="just" rtl="0">
              <a:lnSpc>
                <a:spcPct val="115000"/>
              </a:lnSpc>
              <a:spcBef>
                <a:spcPts val="1200"/>
              </a:spcBef>
              <a:spcAft>
                <a:spcPts val="0"/>
              </a:spcAft>
              <a:buSzPts val="1500"/>
              <a:buAutoNum type="arabicPeriod"/>
            </a:pPr>
            <a:r>
              <a:rPr lang="en"/>
              <a:t>Cada fila representa una n-tupla de R.</a:t>
            </a:r>
            <a:endParaRPr/>
          </a:p>
          <a:p>
            <a:pPr marL="457200" lvl="0" indent="-323850" algn="just" rtl="0">
              <a:lnSpc>
                <a:spcPct val="115000"/>
              </a:lnSpc>
              <a:spcBef>
                <a:spcPts val="0"/>
              </a:spcBef>
              <a:spcAft>
                <a:spcPts val="0"/>
              </a:spcAft>
              <a:buSzPts val="1500"/>
              <a:buAutoNum type="arabicPeriod"/>
            </a:pPr>
            <a:r>
              <a:rPr lang="en"/>
              <a:t>El orden de las filas es irrelevante.</a:t>
            </a:r>
            <a:endParaRPr/>
          </a:p>
          <a:p>
            <a:pPr marL="457200" lvl="0" indent="-323850" algn="just" rtl="0">
              <a:lnSpc>
                <a:spcPct val="115000"/>
              </a:lnSpc>
              <a:spcBef>
                <a:spcPts val="0"/>
              </a:spcBef>
              <a:spcAft>
                <a:spcPts val="0"/>
              </a:spcAft>
              <a:buSzPts val="1500"/>
              <a:buAutoNum type="arabicPeriod"/>
            </a:pPr>
            <a:r>
              <a:rPr lang="en"/>
              <a:t>Todas las filas son distintas.</a:t>
            </a:r>
            <a:endParaRPr/>
          </a:p>
          <a:p>
            <a:pPr marL="457200" lvl="0" indent="-323850" algn="just" rtl="0">
              <a:lnSpc>
                <a:spcPct val="115000"/>
              </a:lnSpc>
              <a:spcBef>
                <a:spcPts val="0"/>
              </a:spcBef>
              <a:spcAft>
                <a:spcPts val="0"/>
              </a:spcAft>
              <a:buSzPts val="1500"/>
              <a:buAutoNum type="arabicPeriod"/>
            </a:pPr>
            <a:r>
              <a:rPr lang="en"/>
              <a:t>El orden de las columnas es significativo: corresponde al orden S1, S2 , . . . , S, de los dominios sobre los que se define R</a:t>
            </a:r>
            <a:endParaRPr/>
          </a:p>
          <a:p>
            <a:pPr marL="457200" lvl="0" indent="-323850" algn="just" rtl="0">
              <a:lnSpc>
                <a:spcPct val="115000"/>
              </a:lnSpc>
              <a:spcBef>
                <a:spcPts val="0"/>
              </a:spcBef>
              <a:spcAft>
                <a:spcPts val="0"/>
              </a:spcAft>
              <a:buSzPts val="1500"/>
              <a:buAutoNum type="arabicPeriod"/>
            </a:pPr>
            <a:r>
              <a:rPr lang="en"/>
              <a:t>La importancia de cada columna se transmite parcialmente etiquetándola con el nombre del dominio correspondiente.</a:t>
            </a:r>
            <a:endParaRPr/>
          </a:p>
          <a:p>
            <a:pPr marL="0" lvl="0" indent="0" algn="just" rtl="0">
              <a:lnSpc>
                <a:spcPct val="115000"/>
              </a:lnSpc>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45"/>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sz="2900"/>
              <a:t>Vista Relacional de Datos</a:t>
            </a:r>
            <a:endParaRPr sz="4400"/>
          </a:p>
        </p:txBody>
      </p:sp>
      <p:sp>
        <p:nvSpPr>
          <p:cNvPr id="234" name="Google Shape;234;p45"/>
          <p:cNvSpPr txBox="1">
            <a:spLocks noGrp="1"/>
          </p:cNvSpPr>
          <p:nvPr>
            <p:ph type="subTitle" idx="1"/>
          </p:nvPr>
        </p:nvSpPr>
        <p:spPr>
          <a:xfrm>
            <a:off x="527600" y="1176050"/>
            <a:ext cx="7849200" cy="38580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1200"/>
              </a:spcBef>
              <a:spcAft>
                <a:spcPts val="0"/>
              </a:spcAft>
              <a:buSzPts val="1500"/>
              <a:buChar char="●"/>
            </a:pPr>
            <a:r>
              <a:rPr lang="en"/>
              <a:t>Los dominios de las relaciones deben poder ser identificados de forma exclusiva dentro de cualquier relación.</a:t>
            </a:r>
            <a:endParaRPr/>
          </a:p>
          <a:p>
            <a:pPr marL="457200" lvl="0" indent="-323850" algn="just" rtl="0">
              <a:lnSpc>
                <a:spcPct val="115000"/>
              </a:lnSpc>
              <a:spcBef>
                <a:spcPts val="0"/>
              </a:spcBef>
              <a:spcAft>
                <a:spcPts val="0"/>
              </a:spcAft>
              <a:buSzPts val="1500"/>
              <a:buChar char="●"/>
            </a:pPr>
            <a:r>
              <a:rPr lang="en"/>
              <a:t>Los usuarios deben de poder interactuar directamente con el modelo relacional el cual consiste en una colección de relaciones cambiantes con el tiempo. </a:t>
            </a:r>
            <a:endParaRPr/>
          </a:p>
          <a:p>
            <a:pPr marL="457200" lvl="0" indent="-323850" algn="just" rtl="0">
              <a:lnSpc>
                <a:spcPct val="115000"/>
              </a:lnSpc>
              <a:spcBef>
                <a:spcPts val="0"/>
              </a:spcBef>
              <a:spcAft>
                <a:spcPts val="0"/>
              </a:spcAft>
              <a:buSzPts val="1500"/>
              <a:buChar char="●"/>
            </a:pPr>
            <a:r>
              <a:rPr lang="en"/>
              <a:t>Cada usuario no necesita conocer más allá del nombre de la relación junto con el de sus dominios. </a:t>
            </a:r>
            <a:endParaRPr/>
          </a:p>
          <a:p>
            <a:pPr marL="457200" lvl="0" indent="-323850" algn="just" rtl="0">
              <a:lnSpc>
                <a:spcPct val="115000"/>
              </a:lnSpc>
              <a:spcBef>
                <a:spcPts val="0"/>
              </a:spcBef>
              <a:spcAft>
                <a:spcPts val="0"/>
              </a:spcAft>
              <a:buSzPts val="1500"/>
              <a:buChar char="●"/>
            </a:pPr>
            <a:r>
              <a:rPr lang="en"/>
              <a:t>Llamaremos al conjunto de valores representados en algún instante el </a:t>
            </a:r>
            <a:r>
              <a:rPr lang="en" u="sng"/>
              <a:t>dominio activo</a:t>
            </a:r>
            <a:r>
              <a:rPr lang="en"/>
              <a:t> en ese instante.</a:t>
            </a:r>
            <a:endParaRPr/>
          </a:p>
          <a:p>
            <a:pPr marL="0" lvl="0" indent="0" algn="just" rtl="0">
              <a:lnSpc>
                <a:spcPct val="115000"/>
              </a:lnSpc>
              <a:spcBef>
                <a:spcPts val="1200"/>
              </a:spcBef>
              <a:spcAft>
                <a:spcPts val="0"/>
              </a:spcAft>
              <a:buNone/>
            </a:pPr>
            <a:endParaRPr/>
          </a:p>
          <a:p>
            <a:pPr marL="0" lvl="0" indent="0" algn="just" rtl="0">
              <a:lnSpc>
                <a:spcPct val="115000"/>
              </a:lnSpc>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46"/>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sz="2900"/>
              <a:t>Vista Relacional de Datos</a:t>
            </a:r>
            <a:endParaRPr sz="4400"/>
          </a:p>
        </p:txBody>
      </p:sp>
      <p:sp>
        <p:nvSpPr>
          <p:cNvPr id="240" name="Google Shape;240;p46"/>
          <p:cNvSpPr txBox="1">
            <a:spLocks noGrp="1"/>
          </p:cNvSpPr>
          <p:nvPr>
            <p:ph type="subTitle" idx="1"/>
          </p:nvPr>
        </p:nvSpPr>
        <p:spPr>
          <a:xfrm>
            <a:off x="527600" y="1494600"/>
            <a:ext cx="7849200" cy="3858000"/>
          </a:xfrm>
          <a:prstGeom prst="rect">
            <a:avLst/>
          </a:prstGeom>
        </p:spPr>
        <p:txBody>
          <a:bodyPr spcFirstLastPara="1" wrap="square" lIns="91425" tIns="91425" rIns="91425" bIns="91425" anchor="t" anchorCtr="0">
            <a:noAutofit/>
          </a:bodyPr>
          <a:lstStyle/>
          <a:p>
            <a:pPr marL="457200" lvl="0" indent="-387350" algn="just" rtl="0">
              <a:lnSpc>
                <a:spcPct val="115000"/>
              </a:lnSpc>
              <a:spcBef>
                <a:spcPts val="1200"/>
              </a:spcBef>
              <a:spcAft>
                <a:spcPts val="0"/>
              </a:spcAft>
              <a:buSzPts val="2500"/>
              <a:buChar char="●"/>
            </a:pPr>
            <a:r>
              <a:rPr lang="en"/>
              <a:t>Un dominio (o combinación de dominios) de una relación dada tiene valores que identifican de forma única cada elemento (n-tupla) de esa relación. </a:t>
            </a:r>
            <a:endParaRPr/>
          </a:p>
          <a:p>
            <a:pPr marL="457200" lvl="0" indent="-387350" algn="just" rtl="0">
              <a:lnSpc>
                <a:spcPct val="115000"/>
              </a:lnSpc>
              <a:spcBef>
                <a:spcPts val="0"/>
              </a:spcBef>
              <a:spcAft>
                <a:spcPts val="0"/>
              </a:spcAft>
              <a:buSzPts val="2500"/>
              <a:buChar char="●"/>
            </a:pPr>
            <a:r>
              <a:rPr lang="en"/>
              <a:t>Tal dominio (o combinación) se llama llave principal. Una llave principal a su vez puede estar formada por un dominio compuesto.</a:t>
            </a:r>
            <a:endParaRPr/>
          </a:p>
          <a:p>
            <a:pPr marL="0" lvl="0" indent="0" algn="just" rtl="0">
              <a:lnSpc>
                <a:spcPct val="115000"/>
              </a:lnSpc>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0"/>
              </a:spcBef>
              <a:spcAft>
                <a:spcPts val="0"/>
              </a:spcAft>
              <a:buNone/>
            </a:pPr>
            <a:endParaRPr/>
          </a:p>
        </p:txBody>
      </p:sp>
      <p:sp>
        <p:nvSpPr>
          <p:cNvPr id="241" name="Google Shape;241;p46"/>
          <p:cNvSpPr txBox="1">
            <a:spLocks noGrp="1"/>
          </p:cNvSpPr>
          <p:nvPr>
            <p:ph type="title"/>
          </p:nvPr>
        </p:nvSpPr>
        <p:spPr>
          <a:xfrm>
            <a:off x="527600" y="918888"/>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u="sng"/>
              <a:t>Llave principal</a:t>
            </a:r>
            <a:endParaRPr sz="2100" u="sn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47"/>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sz="2900"/>
              <a:t>Vista Relacional de Datos</a:t>
            </a:r>
            <a:endParaRPr sz="4400"/>
          </a:p>
        </p:txBody>
      </p:sp>
      <p:sp>
        <p:nvSpPr>
          <p:cNvPr id="247" name="Google Shape;247;p47"/>
          <p:cNvSpPr txBox="1">
            <a:spLocks noGrp="1"/>
          </p:cNvSpPr>
          <p:nvPr>
            <p:ph type="subTitle" idx="1"/>
          </p:nvPr>
        </p:nvSpPr>
        <p:spPr>
          <a:xfrm>
            <a:off x="527600" y="1176050"/>
            <a:ext cx="7849200" cy="3858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endParaRPr/>
          </a:p>
          <a:p>
            <a:pPr marL="457200" lvl="0" indent="-387350" algn="just" rtl="0">
              <a:lnSpc>
                <a:spcPct val="115000"/>
              </a:lnSpc>
              <a:spcBef>
                <a:spcPts val="1200"/>
              </a:spcBef>
              <a:spcAft>
                <a:spcPts val="0"/>
              </a:spcAft>
              <a:buSzPts val="2500"/>
              <a:buChar char="●"/>
            </a:pPr>
            <a:r>
              <a:rPr lang="en"/>
              <a:t>Los elementos de una relación puedan contar con una referencia cruzada con otros elementos de la misma relación o elementos de una relación diferente.</a:t>
            </a:r>
            <a:endParaRPr/>
          </a:p>
          <a:p>
            <a:pPr marL="457200" lvl="0" indent="-387350" algn="just" rtl="0">
              <a:lnSpc>
                <a:spcPct val="115000"/>
              </a:lnSpc>
              <a:spcBef>
                <a:spcPts val="0"/>
              </a:spcBef>
              <a:spcAft>
                <a:spcPts val="0"/>
              </a:spcAft>
              <a:buSzPts val="2500"/>
              <a:buChar char="●"/>
            </a:pPr>
            <a:r>
              <a:rPr lang="en"/>
              <a:t>Las llaves proporcionan el medio al usuario de expresar tales referencias cruzadas. </a:t>
            </a:r>
            <a:endParaRPr/>
          </a:p>
          <a:p>
            <a:pPr marL="457200" lvl="0" indent="-387350" algn="just" rtl="0">
              <a:lnSpc>
                <a:spcPct val="115000"/>
              </a:lnSpc>
              <a:spcBef>
                <a:spcPts val="0"/>
              </a:spcBef>
              <a:spcAft>
                <a:spcPts val="0"/>
              </a:spcAft>
              <a:buSzPts val="2500"/>
              <a:buChar char="●"/>
            </a:pPr>
            <a:r>
              <a:rPr lang="en"/>
              <a:t>Se le llamara llave foránea a un dominio (o combinación de dominio) de relación R si no es la clave primaria de R pero sus elementos son valores de la clave principal de alguna relación S.</a:t>
            </a:r>
            <a:endParaRPr/>
          </a:p>
          <a:p>
            <a:pPr marL="457200" lvl="0" indent="-387350" algn="just" rtl="0">
              <a:lnSpc>
                <a:spcPct val="115000"/>
              </a:lnSpc>
              <a:spcBef>
                <a:spcPts val="0"/>
              </a:spcBef>
              <a:spcAft>
                <a:spcPts val="0"/>
              </a:spcAft>
              <a:buSzPts val="2500"/>
              <a:buChar char="●"/>
            </a:pPr>
            <a:endParaRPr/>
          </a:p>
          <a:p>
            <a:pPr marL="0" lvl="0" indent="0" algn="just" rtl="0">
              <a:spcBef>
                <a:spcPts val="1200"/>
              </a:spcBef>
              <a:spcAft>
                <a:spcPts val="0"/>
              </a:spcAft>
              <a:buNone/>
            </a:pPr>
            <a:endParaRPr/>
          </a:p>
          <a:p>
            <a:pPr marL="0" lvl="0" indent="0" algn="just" rtl="0">
              <a:spcBef>
                <a:spcPts val="0"/>
              </a:spcBef>
              <a:spcAft>
                <a:spcPts val="0"/>
              </a:spcAft>
              <a:buNone/>
            </a:pPr>
            <a:endParaRPr/>
          </a:p>
        </p:txBody>
      </p:sp>
      <p:sp>
        <p:nvSpPr>
          <p:cNvPr id="248" name="Google Shape;248;p47"/>
          <p:cNvSpPr txBox="1">
            <a:spLocks noGrp="1"/>
          </p:cNvSpPr>
          <p:nvPr>
            <p:ph type="title"/>
          </p:nvPr>
        </p:nvSpPr>
        <p:spPr>
          <a:xfrm>
            <a:off x="527600" y="918888"/>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u="sng"/>
              <a:t>Referencias Cruzadas / Llaves Foraneas</a:t>
            </a:r>
            <a:endParaRPr sz="2100" u="sng"/>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48"/>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Forma Normal</a:t>
            </a:r>
            <a:endParaRPr sz="2900"/>
          </a:p>
        </p:txBody>
      </p:sp>
      <p:sp>
        <p:nvSpPr>
          <p:cNvPr id="254" name="Google Shape;254;p48"/>
          <p:cNvSpPr txBox="1">
            <a:spLocks noGrp="1"/>
          </p:cNvSpPr>
          <p:nvPr>
            <p:ph type="subTitle" idx="1"/>
          </p:nvPr>
        </p:nvSpPr>
        <p:spPr>
          <a:xfrm>
            <a:off x="616400" y="1058000"/>
            <a:ext cx="55410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Consiste en eliminar los dominios no simples de una relación. </a:t>
            </a:r>
            <a:endParaRPr/>
          </a:p>
          <a:p>
            <a:pPr marL="0" lvl="0" indent="0" algn="l" rtl="0">
              <a:spcBef>
                <a:spcPts val="0"/>
              </a:spcBef>
              <a:spcAft>
                <a:spcPts val="0"/>
              </a:spcAft>
              <a:buNone/>
            </a:pPr>
            <a:endParaRPr/>
          </a:p>
        </p:txBody>
      </p:sp>
      <p:pic>
        <p:nvPicPr>
          <p:cNvPr id="255" name="Google Shape;255;p48"/>
          <p:cNvPicPr preferRelativeResize="0"/>
          <p:nvPr/>
        </p:nvPicPr>
        <p:blipFill rotWithShape="1">
          <a:blip r:embed="rId3">
            <a:alphaModFix/>
          </a:blip>
          <a:srcRect t="34920" b="31981"/>
          <a:stretch/>
        </p:blipFill>
        <p:spPr>
          <a:xfrm>
            <a:off x="616400" y="3419150"/>
            <a:ext cx="3699624" cy="1049999"/>
          </a:xfrm>
          <a:prstGeom prst="rect">
            <a:avLst/>
          </a:prstGeom>
          <a:noFill/>
          <a:ln>
            <a:noFill/>
          </a:ln>
        </p:spPr>
      </p:pic>
      <p:pic>
        <p:nvPicPr>
          <p:cNvPr id="256" name="Google Shape;256;p48"/>
          <p:cNvPicPr preferRelativeResize="0"/>
          <p:nvPr/>
        </p:nvPicPr>
        <p:blipFill rotWithShape="1">
          <a:blip r:embed="rId3">
            <a:alphaModFix/>
          </a:blip>
          <a:srcRect t="69012"/>
          <a:stretch/>
        </p:blipFill>
        <p:spPr>
          <a:xfrm>
            <a:off x="4456625" y="3403913"/>
            <a:ext cx="4065975" cy="1080476"/>
          </a:xfrm>
          <a:prstGeom prst="rect">
            <a:avLst/>
          </a:prstGeom>
          <a:noFill/>
          <a:ln>
            <a:noFill/>
          </a:ln>
        </p:spPr>
      </p:pic>
      <p:pic>
        <p:nvPicPr>
          <p:cNvPr id="257" name="Google Shape;257;p48"/>
          <p:cNvPicPr preferRelativeResize="0"/>
          <p:nvPr/>
        </p:nvPicPr>
        <p:blipFill rotWithShape="1">
          <a:blip r:embed="rId3">
            <a:alphaModFix/>
          </a:blip>
          <a:srcRect l="8625" b="64284"/>
          <a:stretch/>
        </p:blipFill>
        <p:spPr>
          <a:xfrm>
            <a:off x="2368225" y="2012600"/>
            <a:ext cx="3533850" cy="118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49"/>
          <p:cNvSpPr txBox="1">
            <a:spLocks noGrp="1"/>
          </p:cNvSpPr>
          <p:nvPr>
            <p:ph type="subTitle" idx="1"/>
          </p:nvPr>
        </p:nvSpPr>
        <p:spPr>
          <a:xfrm>
            <a:off x="720000" y="1213700"/>
            <a:ext cx="7034700" cy="23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 conjunto de relaciones no normalizadas debe satisfacer las siguientes condiciones:</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arenR"/>
            </a:pPr>
            <a:r>
              <a:rPr lang="en"/>
              <a:t>La gráfica de interrelaciones de dominios no simples es una colección de árboles.</a:t>
            </a:r>
            <a:endParaRPr/>
          </a:p>
          <a:p>
            <a:pPr marL="457200" lvl="0" indent="-342900" algn="l" rtl="0">
              <a:spcBef>
                <a:spcPts val="0"/>
              </a:spcBef>
              <a:spcAft>
                <a:spcPts val="0"/>
              </a:spcAft>
              <a:buSzPts val="1800"/>
              <a:buAutoNum type="arabicParenR"/>
            </a:pPr>
            <a:r>
              <a:rPr lang="en"/>
              <a:t>Ninguna llave primaria tiene una parte del dominio que no sea no simple. </a:t>
            </a:r>
            <a:endParaRPr/>
          </a:p>
        </p:txBody>
      </p:sp>
      <p:sp>
        <p:nvSpPr>
          <p:cNvPr id="263" name="Google Shape;263;p49"/>
          <p:cNvSpPr txBox="1">
            <a:spLocks noGrp="1"/>
          </p:cNvSpPr>
          <p:nvPr>
            <p:ph type="title"/>
          </p:nvPr>
        </p:nvSpPr>
        <p:spPr>
          <a:xfrm>
            <a:off x="720000" y="571375"/>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Forma Normal</a:t>
            </a:r>
            <a:endParaRPr sz="3000"/>
          </a:p>
        </p:txBody>
      </p:sp>
      <p:pic>
        <p:nvPicPr>
          <p:cNvPr id="264" name="Google Shape;264;p49"/>
          <p:cNvPicPr preferRelativeResize="0"/>
          <p:nvPr/>
        </p:nvPicPr>
        <p:blipFill>
          <a:blip r:embed="rId3">
            <a:alphaModFix/>
          </a:blip>
          <a:stretch>
            <a:fillRect/>
          </a:stretch>
        </p:blipFill>
        <p:spPr>
          <a:xfrm>
            <a:off x="1284750" y="3589400"/>
            <a:ext cx="3950708" cy="1249300"/>
          </a:xfrm>
          <a:prstGeom prst="rect">
            <a:avLst/>
          </a:prstGeom>
          <a:noFill/>
          <a:ln>
            <a:noFill/>
          </a:ln>
        </p:spPr>
      </p:pic>
      <p:pic>
        <p:nvPicPr>
          <p:cNvPr id="265" name="Google Shape;265;p49"/>
          <p:cNvPicPr preferRelativeResize="0"/>
          <p:nvPr/>
        </p:nvPicPr>
        <p:blipFill>
          <a:blip r:embed="rId4">
            <a:alphaModFix/>
          </a:blip>
          <a:stretch>
            <a:fillRect/>
          </a:stretch>
        </p:blipFill>
        <p:spPr>
          <a:xfrm>
            <a:off x="5390875" y="3728575"/>
            <a:ext cx="2868921" cy="89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Aspectos lingüísticos</a:t>
            </a:r>
            <a:endParaRPr/>
          </a:p>
        </p:txBody>
      </p:sp>
      <p:sp>
        <p:nvSpPr>
          <p:cNvPr id="271" name="Google Shape;271;p50"/>
          <p:cNvSpPr txBox="1">
            <a:spLocks noGrp="1"/>
          </p:cNvSpPr>
          <p:nvPr>
            <p:ph type="body" idx="1"/>
          </p:nvPr>
        </p:nvSpPr>
        <p:spPr>
          <a:xfrm>
            <a:off x="909250" y="1493500"/>
            <a:ext cx="7205700" cy="29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rPr>
              <a:t>El conjunto de datos en forma normal permite desarrollar un sublenguaje universal de datos basado el </a:t>
            </a:r>
            <a:r>
              <a:rPr lang="en" sz="1500" b="1">
                <a:solidFill>
                  <a:schemeClr val="dk1"/>
                </a:solidFill>
              </a:rPr>
              <a:t>cálculo de predicados</a:t>
            </a:r>
            <a:r>
              <a:rPr lang="en" sz="1500">
                <a:solidFill>
                  <a:schemeClr val="dk1"/>
                </a:solidFill>
              </a:rPr>
              <a:t>. (Es suficiente con que  el conjunto de datos esté en forma normal para formar un cálculo de predicados de primer orden.)</a:t>
            </a:r>
            <a:endParaRPr sz="1500">
              <a:solidFill>
                <a:schemeClr val="dk1"/>
              </a:solidFill>
            </a:endParaRPr>
          </a:p>
          <a:p>
            <a:pPr marL="0" lvl="0" indent="0" algn="l" rtl="0">
              <a:spcBef>
                <a:spcPts val="1000"/>
              </a:spcBef>
              <a:spcAft>
                <a:spcPts val="0"/>
              </a:spcAft>
              <a:buNone/>
            </a:pPr>
            <a:r>
              <a:rPr lang="en" sz="1500">
                <a:solidFill>
                  <a:schemeClr val="dk1"/>
                </a:solidFill>
              </a:rPr>
              <a:t>Este lenguaje provee un patrón lingüístico que se puede implantar en un gran variedad de lenguajes. </a:t>
            </a:r>
            <a:endParaRPr sz="1500">
              <a:solidFill>
                <a:schemeClr val="dk1"/>
              </a:solidFill>
            </a:endParaRPr>
          </a:p>
          <a:p>
            <a:pPr marL="0" lvl="0" indent="0" algn="l" rtl="0">
              <a:spcBef>
                <a:spcPts val="1000"/>
              </a:spcBef>
              <a:spcAft>
                <a:spcPts val="0"/>
              </a:spcAft>
              <a:buNone/>
            </a:pPr>
            <a:r>
              <a:rPr lang="en" sz="1500">
                <a:solidFill>
                  <a:schemeClr val="dk1"/>
                </a:solidFill>
              </a:rPr>
              <a:t>Este sublenguaje universal tiene un gran poder descriptivo ya que está basado en fórmulas  matemáticas. </a:t>
            </a:r>
            <a:endParaRPr sz="1500">
              <a:solidFill>
                <a:schemeClr val="dk1"/>
              </a:solidFill>
            </a:endParaRPr>
          </a:p>
          <a:p>
            <a:pPr marL="0" lvl="0" indent="0" algn="l" rtl="0">
              <a:spcBef>
                <a:spcPts val="1000"/>
              </a:spcBef>
              <a:spcAft>
                <a:spcPts val="1000"/>
              </a:spcAft>
              <a:buNone/>
            </a:pPr>
            <a:r>
              <a:rPr lang="en" sz="1500">
                <a:solidFill>
                  <a:schemeClr val="dk1"/>
                </a:solidFill>
              </a:rPr>
              <a:t>Este lenguaje se utiliza en sistemas de bases de datos para poder realizar consultas y operaciones con la información.</a:t>
            </a:r>
            <a:endParaRPr sz="1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1"/>
          <p:cNvSpPr txBox="1">
            <a:spLocks noGrp="1"/>
          </p:cNvSpPr>
          <p:nvPr>
            <p:ph type="title"/>
          </p:nvPr>
        </p:nvSpPr>
        <p:spPr>
          <a:xfrm>
            <a:off x="720025" y="2185179"/>
            <a:ext cx="7704000"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Redundancia y consistencia</a:t>
            </a:r>
            <a:endParaRPr/>
          </a:p>
        </p:txBody>
      </p:sp>
      <p:sp>
        <p:nvSpPr>
          <p:cNvPr id="277" name="Google Shape;277;p51"/>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52"/>
          <p:cNvSpPr txBox="1">
            <a:spLocks noGrp="1"/>
          </p:cNvSpPr>
          <p:nvPr>
            <p:ph type="title"/>
          </p:nvPr>
        </p:nvSpPr>
        <p:spPr>
          <a:xfrm>
            <a:off x="2029100" y="1498450"/>
            <a:ext cx="2716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Permutación</a:t>
            </a:r>
            <a:endParaRPr/>
          </a:p>
        </p:txBody>
      </p:sp>
      <p:sp>
        <p:nvSpPr>
          <p:cNvPr id="283" name="Google Shape;283;p52"/>
          <p:cNvSpPr txBox="1">
            <a:spLocks noGrp="1"/>
          </p:cNvSpPr>
          <p:nvPr>
            <p:ph type="title" idx="2"/>
          </p:nvPr>
        </p:nvSpPr>
        <p:spPr>
          <a:xfrm>
            <a:off x="5313900" y="2579088"/>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84" name="Google Shape;284;p52"/>
          <p:cNvSpPr txBox="1">
            <a:spLocks noGrp="1"/>
          </p:cNvSpPr>
          <p:nvPr>
            <p:ph type="title" idx="3"/>
          </p:nvPr>
        </p:nvSpPr>
        <p:spPr>
          <a:xfrm>
            <a:off x="5995625" y="1498450"/>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Proyección</a:t>
            </a:r>
            <a:endParaRPr/>
          </a:p>
        </p:txBody>
      </p:sp>
      <p:sp>
        <p:nvSpPr>
          <p:cNvPr id="285" name="Google Shape;285;p52"/>
          <p:cNvSpPr txBox="1">
            <a:spLocks noGrp="1"/>
          </p:cNvSpPr>
          <p:nvPr>
            <p:ph type="title" idx="5"/>
          </p:nvPr>
        </p:nvSpPr>
        <p:spPr>
          <a:xfrm>
            <a:off x="2153525" y="2601600"/>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Join</a:t>
            </a:r>
            <a:endParaRPr/>
          </a:p>
        </p:txBody>
      </p:sp>
      <p:sp>
        <p:nvSpPr>
          <p:cNvPr id="286" name="Google Shape;286;p52"/>
          <p:cNvSpPr txBox="1">
            <a:spLocks noGrp="1"/>
          </p:cNvSpPr>
          <p:nvPr>
            <p:ph type="title" idx="7"/>
          </p:nvPr>
        </p:nvSpPr>
        <p:spPr>
          <a:xfrm>
            <a:off x="6049425" y="2601600"/>
            <a:ext cx="2471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Composición</a:t>
            </a:r>
            <a:endParaRPr/>
          </a:p>
        </p:txBody>
      </p:sp>
      <p:sp>
        <p:nvSpPr>
          <p:cNvPr id="287" name="Google Shape;287;p52"/>
          <p:cNvSpPr txBox="1">
            <a:spLocks noGrp="1"/>
          </p:cNvSpPr>
          <p:nvPr>
            <p:ph type="title" idx="9"/>
          </p:nvPr>
        </p:nvSpPr>
        <p:spPr>
          <a:xfrm>
            <a:off x="1456400" y="25613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88" name="Google Shape;288;p52"/>
          <p:cNvSpPr txBox="1">
            <a:spLocks noGrp="1"/>
          </p:cNvSpPr>
          <p:nvPr>
            <p:ph type="title" idx="13"/>
          </p:nvPr>
        </p:nvSpPr>
        <p:spPr>
          <a:xfrm>
            <a:off x="1382575" y="147595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9" name="Google Shape;289;p52"/>
          <p:cNvSpPr txBox="1">
            <a:spLocks noGrp="1"/>
          </p:cNvSpPr>
          <p:nvPr>
            <p:ph type="title" idx="14"/>
          </p:nvPr>
        </p:nvSpPr>
        <p:spPr>
          <a:xfrm>
            <a:off x="5313900" y="148485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90" name="Google Shape;290;p52"/>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Operaciones en relaciones</a:t>
            </a:r>
            <a:endParaRPr/>
          </a:p>
        </p:txBody>
      </p:sp>
      <p:sp>
        <p:nvSpPr>
          <p:cNvPr id="291" name="Google Shape;291;p52"/>
          <p:cNvSpPr txBox="1">
            <a:spLocks noGrp="1"/>
          </p:cNvSpPr>
          <p:nvPr>
            <p:ph type="title" idx="2"/>
          </p:nvPr>
        </p:nvSpPr>
        <p:spPr>
          <a:xfrm>
            <a:off x="3971375" y="355535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292" name="Google Shape;292;p52"/>
          <p:cNvSpPr txBox="1">
            <a:spLocks noGrp="1"/>
          </p:cNvSpPr>
          <p:nvPr>
            <p:ph type="title" idx="7"/>
          </p:nvPr>
        </p:nvSpPr>
        <p:spPr>
          <a:xfrm>
            <a:off x="3342650" y="4219425"/>
            <a:ext cx="2042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Restricción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3"/>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Permutación</a:t>
            </a:r>
            <a:endParaRPr/>
          </a:p>
        </p:txBody>
      </p:sp>
      <p:sp>
        <p:nvSpPr>
          <p:cNvPr id="298" name="Google Shape;298;p53"/>
          <p:cNvSpPr txBox="1">
            <a:spLocks noGrp="1"/>
          </p:cNvSpPr>
          <p:nvPr>
            <p:ph type="body" idx="1"/>
          </p:nvPr>
        </p:nvSpPr>
        <p:spPr>
          <a:xfrm>
            <a:off x="1105025" y="1236963"/>
            <a:ext cx="5395500" cy="13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Una relación binaria tiene dos columnas, si las intercambiamos se obtiene la relación inversa. A esto se le conoce como permutación. </a:t>
            </a:r>
            <a:endParaRPr>
              <a:solidFill>
                <a:schemeClr val="dk1"/>
              </a:solidFill>
            </a:endParaRPr>
          </a:p>
          <a:p>
            <a:pPr marL="0" lvl="0" indent="0" algn="l" rtl="0">
              <a:spcBef>
                <a:spcPts val="0"/>
              </a:spcBef>
              <a:spcAft>
                <a:spcPts val="0"/>
              </a:spcAft>
              <a:buClr>
                <a:srgbClr val="273D40"/>
              </a:buClr>
              <a:buSzPts val="600"/>
              <a:buFont typeface="Arial"/>
              <a:buNone/>
            </a:pPr>
            <a:endParaRPr>
              <a:solidFill>
                <a:schemeClr val="dk1"/>
              </a:solidFill>
            </a:endParaRPr>
          </a:p>
          <a:p>
            <a:pPr marL="0" lvl="0" indent="0" algn="l" rtl="0">
              <a:spcBef>
                <a:spcPts val="0"/>
              </a:spcBef>
              <a:spcAft>
                <a:spcPts val="0"/>
              </a:spcAft>
              <a:buClr>
                <a:srgbClr val="273D40"/>
              </a:buClr>
              <a:buSzPts val="600"/>
              <a:buFont typeface="Arial"/>
              <a:buNone/>
            </a:pPr>
            <a:r>
              <a:rPr lang="en">
                <a:solidFill>
                  <a:schemeClr val="dk1"/>
                </a:solidFill>
              </a:rPr>
              <a:t>Por ejemplo</a:t>
            </a:r>
            <a:endParaRPr>
              <a:solidFill>
                <a:schemeClr val="dk1"/>
              </a:solidFill>
            </a:endParaRPr>
          </a:p>
        </p:txBody>
      </p:sp>
      <p:pic>
        <p:nvPicPr>
          <p:cNvPr id="299" name="Google Shape;299;p53"/>
          <p:cNvPicPr preferRelativeResize="0"/>
          <p:nvPr/>
        </p:nvPicPr>
        <p:blipFill>
          <a:blip r:embed="rId3">
            <a:alphaModFix/>
          </a:blip>
          <a:stretch>
            <a:fillRect/>
          </a:stretch>
        </p:blipFill>
        <p:spPr>
          <a:xfrm>
            <a:off x="4925800" y="2960000"/>
            <a:ext cx="2763450" cy="1188075"/>
          </a:xfrm>
          <a:prstGeom prst="rect">
            <a:avLst/>
          </a:prstGeom>
          <a:noFill/>
          <a:ln>
            <a:noFill/>
          </a:ln>
        </p:spPr>
      </p:pic>
      <p:sp>
        <p:nvSpPr>
          <p:cNvPr id="300" name="Google Shape;300;p53"/>
          <p:cNvSpPr txBox="1"/>
          <p:nvPr/>
        </p:nvSpPr>
        <p:spPr>
          <a:xfrm>
            <a:off x="4703875" y="4207300"/>
            <a:ext cx="3126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Hay 4! = 24 permutaciones en la relación </a:t>
            </a:r>
            <a:r>
              <a:rPr lang="en" i="1">
                <a:latin typeface="Poppins"/>
                <a:ea typeface="Poppins"/>
                <a:cs typeface="Poppins"/>
                <a:sym typeface="Poppins"/>
              </a:rPr>
              <a:t>supply</a:t>
            </a:r>
            <a:endParaRPr i="1">
              <a:latin typeface="Poppins"/>
              <a:ea typeface="Poppins"/>
              <a:cs typeface="Poppins"/>
              <a:sym typeface="Poppins"/>
            </a:endParaRPr>
          </a:p>
        </p:txBody>
      </p:sp>
      <p:pic>
        <p:nvPicPr>
          <p:cNvPr id="301" name="Google Shape;301;p53"/>
          <p:cNvPicPr preferRelativeResize="0"/>
          <p:nvPr/>
        </p:nvPicPr>
        <p:blipFill>
          <a:blip r:embed="rId4">
            <a:alphaModFix/>
          </a:blip>
          <a:stretch>
            <a:fillRect/>
          </a:stretch>
        </p:blipFill>
        <p:spPr>
          <a:xfrm>
            <a:off x="31150" y="2658625"/>
            <a:ext cx="4617075" cy="154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6"/>
          <p:cNvSpPr txBox="1">
            <a:spLocks noGrp="1"/>
          </p:cNvSpPr>
          <p:nvPr>
            <p:ph type="title" idx="4294967295"/>
          </p:nvPr>
        </p:nvSpPr>
        <p:spPr>
          <a:xfrm>
            <a:off x="2909550" y="2283900"/>
            <a:ext cx="3324900" cy="5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Proyección</a:t>
            </a:r>
            <a:endParaRPr/>
          </a:p>
        </p:txBody>
      </p:sp>
      <p:sp>
        <p:nvSpPr>
          <p:cNvPr id="307" name="Google Shape;307;p54"/>
          <p:cNvSpPr txBox="1"/>
          <p:nvPr/>
        </p:nvSpPr>
        <p:spPr>
          <a:xfrm>
            <a:off x="754875" y="1043013"/>
            <a:ext cx="7859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Si seleccionamos ciertas columnas de una relación (anulando las otras restantes) y después eliminamos de la tabla resultante cualquier elemento duplicado en las filas. La tabla final es una relación que se dice que es la </a:t>
            </a:r>
            <a:r>
              <a:rPr lang="en" i="1">
                <a:latin typeface="Poppins"/>
                <a:ea typeface="Poppins"/>
                <a:cs typeface="Poppins"/>
                <a:sym typeface="Poppins"/>
              </a:rPr>
              <a:t>proyección</a:t>
            </a:r>
            <a:r>
              <a:rPr lang="en">
                <a:latin typeface="Poppins"/>
                <a:ea typeface="Poppins"/>
                <a:cs typeface="Poppins"/>
                <a:sym typeface="Poppins"/>
              </a:rPr>
              <a:t> de la relación dada. </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0" lvl="0" indent="0" algn="l" rtl="0">
              <a:spcBef>
                <a:spcPts val="0"/>
              </a:spcBef>
              <a:spcAft>
                <a:spcPts val="0"/>
              </a:spcAft>
              <a:buNone/>
            </a:pPr>
            <a:r>
              <a:rPr lang="en">
                <a:latin typeface="Poppins"/>
                <a:ea typeface="Poppins"/>
                <a:cs typeface="Poppins"/>
                <a:sym typeface="Poppins"/>
              </a:rPr>
              <a:t>Ejemplo</a:t>
            </a:r>
            <a:endParaRPr>
              <a:latin typeface="Poppins"/>
              <a:ea typeface="Poppins"/>
              <a:cs typeface="Poppins"/>
              <a:sym typeface="Poppins"/>
            </a:endParaRPr>
          </a:p>
        </p:txBody>
      </p:sp>
      <p:pic>
        <p:nvPicPr>
          <p:cNvPr id="308" name="Google Shape;308;p54"/>
          <p:cNvPicPr preferRelativeResize="0"/>
          <p:nvPr/>
        </p:nvPicPr>
        <p:blipFill rotWithShape="1">
          <a:blip r:embed="rId3">
            <a:alphaModFix/>
          </a:blip>
          <a:srcRect r="59540" b="14821"/>
          <a:stretch/>
        </p:blipFill>
        <p:spPr>
          <a:xfrm>
            <a:off x="3803550" y="2305113"/>
            <a:ext cx="1327700" cy="1201750"/>
          </a:xfrm>
          <a:prstGeom prst="rect">
            <a:avLst/>
          </a:prstGeom>
          <a:noFill/>
          <a:ln>
            <a:noFill/>
          </a:ln>
        </p:spPr>
      </p:pic>
      <p:pic>
        <p:nvPicPr>
          <p:cNvPr id="309" name="Google Shape;309;p54"/>
          <p:cNvPicPr preferRelativeResize="0"/>
          <p:nvPr/>
        </p:nvPicPr>
        <p:blipFill rotWithShape="1">
          <a:blip r:embed="rId3">
            <a:alphaModFix/>
          </a:blip>
          <a:srcRect l="58369" r="20881" b="16177"/>
          <a:stretch/>
        </p:blipFill>
        <p:spPr>
          <a:xfrm>
            <a:off x="5131250" y="2314713"/>
            <a:ext cx="680875" cy="1182550"/>
          </a:xfrm>
          <a:prstGeom prst="rect">
            <a:avLst/>
          </a:prstGeom>
          <a:noFill/>
          <a:ln>
            <a:noFill/>
          </a:ln>
        </p:spPr>
      </p:pic>
      <p:pic>
        <p:nvPicPr>
          <p:cNvPr id="310" name="Google Shape;310;p54"/>
          <p:cNvPicPr preferRelativeResize="0"/>
          <p:nvPr/>
        </p:nvPicPr>
        <p:blipFill>
          <a:blip r:embed="rId3">
            <a:alphaModFix/>
          </a:blip>
          <a:stretch>
            <a:fillRect/>
          </a:stretch>
        </p:blipFill>
        <p:spPr>
          <a:xfrm>
            <a:off x="404075" y="2305113"/>
            <a:ext cx="2795234" cy="1201750"/>
          </a:xfrm>
          <a:prstGeom prst="rect">
            <a:avLst/>
          </a:prstGeom>
          <a:noFill/>
          <a:ln>
            <a:noFill/>
          </a:ln>
        </p:spPr>
      </p:pic>
      <p:pic>
        <p:nvPicPr>
          <p:cNvPr id="311" name="Google Shape;311;p54"/>
          <p:cNvPicPr preferRelativeResize="0"/>
          <p:nvPr/>
        </p:nvPicPr>
        <p:blipFill rotWithShape="1">
          <a:blip r:embed="rId3">
            <a:alphaModFix/>
          </a:blip>
          <a:srcRect r="81459" b="14821"/>
          <a:stretch/>
        </p:blipFill>
        <p:spPr>
          <a:xfrm>
            <a:off x="6473900" y="2305113"/>
            <a:ext cx="608400" cy="1201750"/>
          </a:xfrm>
          <a:prstGeom prst="rect">
            <a:avLst/>
          </a:prstGeom>
          <a:noFill/>
          <a:ln>
            <a:noFill/>
          </a:ln>
        </p:spPr>
      </p:pic>
      <p:pic>
        <p:nvPicPr>
          <p:cNvPr id="312" name="Google Shape;312;p54"/>
          <p:cNvPicPr preferRelativeResize="0"/>
          <p:nvPr/>
        </p:nvPicPr>
        <p:blipFill rotWithShape="1">
          <a:blip r:embed="rId3">
            <a:alphaModFix/>
          </a:blip>
          <a:srcRect l="19711" r="59540" b="14821"/>
          <a:stretch/>
        </p:blipFill>
        <p:spPr>
          <a:xfrm>
            <a:off x="7744075" y="2305113"/>
            <a:ext cx="680875" cy="1201750"/>
          </a:xfrm>
          <a:prstGeom prst="rect">
            <a:avLst/>
          </a:prstGeom>
          <a:noFill/>
          <a:ln>
            <a:noFill/>
          </a:ln>
        </p:spPr>
      </p:pic>
      <p:pic>
        <p:nvPicPr>
          <p:cNvPr id="313" name="Google Shape;313;p54"/>
          <p:cNvPicPr preferRelativeResize="0"/>
          <p:nvPr/>
        </p:nvPicPr>
        <p:blipFill rotWithShape="1">
          <a:blip r:embed="rId3">
            <a:alphaModFix/>
          </a:blip>
          <a:srcRect l="58369" r="20881" b="16177"/>
          <a:stretch/>
        </p:blipFill>
        <p:spPr>
          <a:xfrm>
            <a:off x="7063200" y="2314713"/>
            <a:ext cx="680875" cy="1182550"/>
          </a:xfrm>
          <a:prstGeom prst="rect">
            <a:avLst/>
          </a:prstGeom>
          <a:noFill/>
          <a:ln>
            <a:noFill/>
          </a:ln>
        </p:spPr>
      </p:pic>
      <p:pic>
        <p:nvPicPr>
          <p:cNvPr id="314" name="Google Shape;314;p54"/>
          <p:cNvPicPr preferRelativeResize="0"/>
          <p:nvPr/>
        </p:nvPicPr>
        <p:blipFill>
          <a:blip r:embed="rId4">
            <a:alphaModFix/>
          </a:blip>
          <a:stretch>
            <a:fillRect/>
          </a:stretch>
        </p:blipFill>
        <p:spPr>
          <a:xfrm>
            <a:off x="2968575" y="3785875"/>
            <a:ext cx="3944099" cy="1262100"/>
          </a:xfrm>
          <a:prstGeom prst="rect">
            <a:avLst/>
          </a:prstGeom>
          <a:noFill/>
          <a:ln>
            <a:noFill/>
          </a:ln>
        </p:spPr>
      </p:pic>
      <p:sp>
        <p:nvSpPr>
          <p:cNvPr id="315" name="Google Shape;315;p54"/>
          <p:cNvSpPr txBox="1"/>
          <p:nvPr/>
        </p:nvSpPr>
        <p:spPr>
          <a:xfrm>
            <a:off x="6415588" y="1951525"/>
            <a:ext cx="197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Poppins"/>
                <a:ea typeface="Poppins"/>
                <a:cs typeface="Poppins"/>
                <a:sym typeface="Poppins"/>
              </a:rPr>
              <a:t>Permutación</a:t>
            </a:r>
            <a:endParaRPr b="1">
              <a:latin typeface="Poppins"/>
              <a:ea typeface="Poppins"/>
              <a:cs typeface="Poppins"/>
              <a:sym typeface="Poppins"/>
            </a:endParaRPr>
          </a:p>
        </p:txBody>
      </p:sp>
      <p:cxnSp>
        <p:nvCxnSpPr>
          <p:cNvPr id="316" name="Google Shape;316;p54"/>
          <p:cNvCxnSpPr>
            <a:stCxn id="309" idx="3"/>
            <a:endCxn id="311" idx="1"/>
          </p:cNvCxnSpPr>
          <p:nvPr/>
        </p:nvCxnSpPr>
        <p:spPr>
          <a:xfrm>
            <a:off x="5812125" y="2905987"/>
            <a:ext cx="661800" cy="0"/>
          </a:xfrm>
          <a:prstGeom prst="straightConnector1">
            <a:avLst/>
          </a:prstGeom>
          <a:noFill/>
          <a:ln w="9525" cap="flat" cmpd="sng">
            <a:solidFill>
              <a:schemeClr val="dk2"/>
            </a:solidFill>
            <a:prstDash val="solid"/>
            <a:round/>
            <a:headEnd type="none" w="med" len="med"/>
            <a:tailEnd type="triangle" w="med" len="med"/>
          </a:ln>
        </p:spPr>
      </p:cxnSp>
      <p:sp>
        <p:nvSpPr>
          <p:cNvPr id="317" name="Google Shape;317;p54"/>
          <p:cNvSpPr/>
          <p:nvPr/>
        </p:nvSpPr>
        <p:spPr>
          <a:xfrm>
            <a:off x="7289700" y="2553250"/>
            <a:ext cx="1014000" cy="19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Join</a:t>
            </a:r>
            <a:endParaRPr/>
          </a:p>
        </p:txBody>
      </p:sp>
      <p:sp>
        <p:nvSpPr>
          <p:cNvPr id="323" name="Google Shape;323;p55"/>
          <p:cNvSpPr txBox="1">
            <a:spLocks noGrp="1"/>
          </p:cNvSpPr>
          <p:nvPr>
            <p:ph type="subTitle" idx="1"/>
          </p:nvPr>
        </p:nvSpPr>
        <p:spPr>
          <a:xfrm>
            <a:off x="828925" y="1095921"/>
            <a:ext cx="72030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Poppins"/>
                <a:ea typeface="Poppins"/>
                <a:cs typeface="Poppins"/>
                <a:sym typeface="Poppins"/>
              </a:rPr>
              <a:t>Relaciones binarias: </a:t>
            </a:r>
            <a:r>
              <a:rPr lang="en">
                <a:solidFill>
                  <a:schemeClr val="dk1"/>
                </a:solidFill>
                <a:latin typeface="Poppins"/>
                <a:ea typeface="Poppins"/>
                <a:cs typeface="Poppins"/>
                <a:sym typeface="Poppins"/>
              </a:rPr>
              <a:t>Dos relaciones binarias con un dominio en común pueden unirse para formar una relación ternaria preservando la información.</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p:txBody>
      </p:sp>
      <p:pic>
        <p:nvPicPr>
          <p:cNvPr id="324" name="Google Shape;324;p55"/>
          <p:cNvPicPr preferRelativeResize="0"/>
          <p:nvPr/>
        </p:nvPicPr>
        <p:blipFill>
          <a:blip r:embed="rId3">
            <a:alphaModFix/>
          </a:blip>
          <a:stretch>
            <a:fillRect/>
          </a:stretch>
        </p:blipFill>
        <p:spPr>
          <a:xfrm>
            <a:off x="2106200" y="2190488"/>
            <a:ext cx="3370350" cy="1157575"/>
          </a:xfrm>
          <a:prstGeom prst="rect">
            <a:avLst/>
          </a:prstGeom>
          <a:noFill/>
          <a:ln>
            <a:noFill/>
          </a:ln>
        </p:spPr>
      </p:pic>
      <p:sp>
        <p:nvSpPr>
          <p:cNvPr id="325" name="Google Shape;325;p55"/>
          <p:cNvSpPr/>
          <p:nvPr/>
        </p:nvSpPr>
        <p:spPr>
          <a:xfrm>
            <a:off x="3234100" y="2190500"/>
            <a:ext cx="510600" cy="90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5"/>
          <p:cNvSpPr/>
          <p:nvPr/>
        </p:nvSpPr>
        <p:spPr>
          <a:xfrm>
            <a:off x="4316700" y="2190500"/>
            <a:ext cx="510600" cy="90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5"/>
          <p:cNvSpPr txBox="1"/>
          <p:nvPr/>
        </p:nvSpPr>
        <p:spPr>
          <a:xfrm>
            <a:off x="3155725" y="1768775"/>
            <a:ext cx="1618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oppins"/>
                <a:ea typeface="Poppins"/>
                <a:cs typeface="Poppins"/>
                <a:sym typeface="Poppins"/>
              </a:rPr>
              <a:t>Dominio en común</a:t>
            </a:r>
            <a:endParaRPr sz="1100" b="1">
              <a:latin typeface="Poppins"/>
              <a:ea typeface="Poppins"/>
              <a:cs typeface="Poppins"/>
              <a:sym typeface="Poppins"/>
            </a:endParaRPr>
          </a:p>
        </p:txBody>
      </p:sp>
      <p:pic>
        <p:nvPicPr>
          <p:cNvPr id="328" name="Google Shape;328;p55"/>
          <p:cNvPicPr preferRelativeResize="0"/>
          <p:nvPr/>
        </p:nvPicPr>
        <p:blipFill>
          <a:blip r:embed="rId4">
            <a:alphaModFix/>
          </a:blip>
          <a:stretch>
            <a:fillRect/>
          </a:stretch>
        </p:blipFill>
        <p:spPr>
          <a:xfrm>
            <a:off x="2010800" y="3589300"/>
            <a:ext cx="3561150" cy="1213850"/>
          </a:xfrm>
          <a:prstGeom prst="rect">
            <a:avLst/>
          </a:prstGeom>
          <a:noFill/>
          <a:ln>
            <a:noFill/>
          </a:ln>
        </p:spPr>
      </p:pic>
      <p:sp>
        <p:nvSpPr>
          <p:cNvPr id="329" name="Google Shape;329;p55"/>
          <p:cNvSpPr txBox="1">
            <a:spLocks noGrp="1"/>
          </p:cNvSpPr>
          <p:nvPr>
            <p:ph type="subTitle" idx="2"/>
          </p:nvPr>
        </p:nvSpPr>
        <p:spPr>
          <a:xfrm>
            <a:off x="6025388" y="2526775"/>
            <a:ext cx="2743800" cy="8583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oppins"/>
                <a:ea typeface="Poppins"/>
                <a:cs typeface="Poppins"/>
                <a:sym typeface="Poppins"/>
              </a:rPr>
              <a:t>Definición</a:t>
            </a:r>
            <a:r>
              <a:rPr lang="en" sz="1200">
                <a:solidFill>
                  <a:schemeClr val="dk1"/>
                </a:solidFill>
                <a:latin typeface="Poppins"/>
                <a:ea typeface="Poppins"/>
                <a:cs typeface="Poppins"/>
                <a:sym typeface="Poppins"/>
              </a:rPr>
              <a:t>: Una relación binaria R se puede enlazar con una relación binaria S si existe una relación ternaria U tal que </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p:txBody>
      </p:sp>
      <p:pic>
        <p:nvPicPr>
          <p:cNvPr id="330" name="Google Shape;330;p55"/>
          <p:cNvPicPr preferRelativeResize="0"/>
          <p:nvPr/>
        </p:nvPicPr>
        <p:blipFill rotWithShape="1">
          <a:blip r:embed="rId5">
            <a:alphaModFix/>
          </a:blip>
          <a:srcRect t="12861" r="58200"/>
          <a:stretch/>
        </p:blipFill>
        <p:spPr>
          <a:xfrm>
            <a:off x="6224050" y="3482675"/>
            <a:ext cx="1028675" cy="244025"/>
          </a:xfrm>
          <a:prstGeom prst="rect">
            <a:avLst/>
          </a:prstGeom>
          <a:noFill/>
          <a:ln>
            <a:noFill/>
          </a:ln>
        </p:spPr>
      </p:pic>
      <p:pic>
        <p:nvPicPr>
          <p:cNvPr id="331" name="Google Shape;331;p55"/>
          <p:cNvPicPr preferRelativeResize="0"/>
          <p:nvPr/>
        </p:nvPicPr>
        <p:blipFill rotWithShape="1">
          <a:blip r:embed="rId5">
            <a:alphaModFix/>
          </a:blip>
          <a:srcRect l="55822" t="12861"/>
          <a:stretch/>
        </p:blipFill>
        <p:spPr>
          <a:xfrm>
            <a:off x="7422949" y="3482675"/>
            <a:ext cx="1087225" cy="244025"/>
          </a:xfrm>
          <a:prstGeom prst="rect">
            <a:avLst/>
          </a:prstGeom>
          <a:noFill/>
          <a:ln>
            <a:noFill/>
          </a:ln>
        </p:spPr>
      </p:pic>
      <p:sp>
        <p:nvSpPr>
          <p:cNvPr id="332" name="Google Shape;332;p55"/>
          <p:cNvSpPr txBox="1"/>
          <p:nvPr/>
        </p:nvSpPr>
        <p:spPr>
          <a:xfrm>
            <a:off x="421875" y="2353675"/>
            <a:ext cx="13026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oppins"/>
                <a:ea typeface="Poppins"/>
                <a:cs typeface="Poppins"/>
                <a:sym typeface="Poppins"/>
              </a:rPr>
              <a:t>Elemento del dominio del join es llamado “</a:t>
            </a:r>
            <a:r>
              <a:rPr lang="en" sz="1100" b="1" i="1">
                <a:latin typeface="Poppins"/>
                <a:ea typeface="Poppins"/>
                <a:cs typeface="Poppins"/>
                <a:sym typeface="Poppins"/>
              </a:rPr>
              <a:t>punto de ambigüedad</a:t>
            </a:r>
            <a:r>
              <a:rPr lang="en" sz="1100">
                <a:latin typeface="Poppins"/>
                <a:ea typeface="Poppins"/>
                <a:cs typeface="Poppins"/>
                <a:sym typeface="Poppins"/>
              </a:rPr>
              <a:t>”</a:t>
            </a:r>
            <a:endParaRPr sz="1100">
              <a:latin typeface="Poppins"/>
              <a:ea typeface="Poppins"/>
              <a:cs typeface="Poppins"/>
              <a:sym typeface="Poppins"/>
            </a:endParaRPr>
          </a:p>
        </p:txBody>
      </p:sp>
      <p:cxnSp>
        <p:nvCxnSpPr>
          <p:cNvPr id="333" name="Google Shape;333;p55"/>
          <p:cNvCxnSpPr>
            <a:endCxn id="332" idx="0"/>
          </p:cNvCxnSpPr>
          <p:nvPr/>
        </p:nvCxnSpPr>
        <p:spPr>
          <a:xfrm rot="10800000">
            <a:off x="1073175" y="2353675"/>
            <a:ext cx="2279400" cy="192300"/>
          </a:xfrm>
          <a:prstGeom prst="curvedConnector4">
            <a:avLst>
              <a:gd name="adj1" fmla="val 9418"/>
              <a:gd name="adj2" fmla="val 28870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Natural Join</a:t>
            </a:r>
            <a:endParaRPr/>
          </a:p>
        </p:txBody>
      </p:sp>
      <p:sp>
        <p:nvSpPr>
          <p:cNvPr id="339" name="Google Shape;339;p56"/>
          <p:cNvSpPr txBox="1">
            <a:spLocks noGrp="1"/>
          </p:cNvSpPr>
          <p:nvPr>
            <p:ph type="body" idx="1"/>
          </p:nvPr>
        </p:nvSpPr>
        <p:spPr>
          <a:xfrm>
            <a:off x="786800" y="1210175"/>
            <a:ext cx="58221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Un natural join de R con S es definido como </a:t>
            </a:r>
            <a:endParaRPr>
              <a:solidFill>
                <a:schemeClr val="dk1"/>
              </a:solidFill>
            </a:endParaRPr>
          </a:p>
        </p:txBody>
      </p:sp>
      <p:pic>
        <p:nvPicPr>
          <p:cNvPr id="340" name="Google Shape;340;p56"/>
          <p:cNvPicPr preferRelativeResize="0"/>
          <p:nvPr/>
        </p:nvPicPr>
        <p:blipFill>
          <a:blip r:embed="rId3">
            <a:alphaModFix/>
          </a:blip>
          <a:stretch>
            <a:fillRect/>
          </a:stretch>
        </p:blipFill>
        <p:spPr>
          <a:xfrm>
            <a:off x="2523063" y="1605975"/>
            <a:ext cx="3686175" cy="295275"/>
          </a:xfrm>
          <a:prstGeom prst="rect">
            <a:avLst/>
          </a:prstGeom>
          <a:noFill/>
          <a:ln>
            <a:noFill/>
          </a:ln>
        </p:spPr>
      </p:pic>
      <p:pic>
        <p:nvPicPr>
          <p:cNvPr id="341" name="Google Shape;341;p56"/>
          <p:cNvPicPr preferRelativeResize="0"/>
          <p:nvPr/>
        </p:nvPicPr>
        <p:blipFill>
          <a:blip r:embed="rId4">
            <a:alphaModFix/>
          </a:blip>
          <a:stretch>
            <a:fillRect/>
          </a:stretch>
        </p:blipFill>
        <p:spPr>
          <a:xfrm>
            <a:off x="261100" y="3155413"/>
            <a:ext cx="3583225" cy="1230675"/>
          </a:xfrm>
          <a:prstGeom prst="rect">
            <a:avLst/>
          </a:prstGeom>
          <a:noFill/>
          <a:ln>
            <a:noFill/>
          </a:ln>
        </p:spPr>
      </p:pic>
      <p:sp>
        <p:nvSpPr>
          <p:cNvPr id="342" name="Google Shape;342;p56"/>
          <p:cNvSpPr txBox="1">
            <a:spLocks noGrp="1"/>
          </p:cNvSpPr>
          <p:nvPr>
            <p:ph type="body" idx="1"/>
          </p:nvPr>
        </p:nvSpPr>
        <p:spPr>
          <a:xfrm>
            <a:off x="786800" y="2457875"/>
            <a:ext cx="58221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Ejemplo </a:t>
            </a:r>
            <a:endParaRPr>
              <a:solidFill>
                <a:schemeClr val="dk1"/>
              </a:solidFill>
            </a:endParaRPr>
          </a:p>
        </p:txBody>
      </p:sp>
      <p:pic>
        <p:nvPicPr>
          <p:cNvPr id="343" name="Google Shape;343;p56"/>
          <p:cNvPicPr preferRelativeResize="0"/>
          <p:nvPr/>
        </p:nvPicPr>
        <p:blipFill>
          <a:blip r:embed="rId5">
            <a:alphaModFix/>
          </a:blip>
          <a:stretch>
            <a:fillRect/>
          </a:stretch>
        </p:blipFill>
        <p:spPr>
          <a:xfrm>
            <a:off x="4116900" y="2939625"/>
            <a:ext cx="4171875" cy="1662250"/>
          </a:xfrm>
          <a:prstGeom prst="rect">
            <a:avLst/>
          </a:prstGeom>
          <a:noFill/>
          <a:ln>
            <a:noFill/>
          </a:ln>
        </p:spPr>
      </p:pic>
      <p:pic>
        <p:nvPicPr>
          <p:cNvPr id="344" name="Google Shape;344;p56"/>
          <p:cNvPicPr preferRelativeResize="0"/>
          <p:nvPr/>
        </p:nvPicPr>
        <p:blipFill>
          <a:blip r:embed="rId6">
            <a:alphaModFix/>
          </a:blip>
          <a:stretch>
            <a:fillRect/>
          </a:stretch>
        </p:blipFill>
        <p:spPr>
          <a:xfrm>
            <a:off x="2484775" y="2083375"/>
            <a:ext cx="1632130" cy="340350"/>
          </a:xfrm>
          <a:prstGeom prst="rect">
            <a:avLst/>
          </a:prstGeom>
          <a:noFill/>
          <a:ln>
            <a:noFill/>
          </a:ln>
        </p:spPr>
      </p:pic>
      <p:pic>
        <p:nvPicPr>
          <p:cNvPr id="345" name="Google Shape;345;p56"/>
          <p:cNvPicPr preferRelativeResize="0"/>
          <p:nvPr/>
        </p:nvPicPr>
        <p:blipFill>
          <a:blip r:embed="rId7">
            <a:alphaModFix/>
          </a:blip>
          <a:stretch>
            <a:fillRect/>
          </a:stretch>
        </p:blipFill>
        <p:spPr>
          <a:xfrm>
            <a:off x="4726675" y="2083375"/>
            <a:ext cx="1415975" cy="340359"/>
          </a:xfrm>
          <a:prstGeom prst="rect">
            <a:avLst/>
          </a:prstGeom>
          <a:noFill/>
          <a:ln>
            <a:noFill/>
          </a:ln>
        </p:spPr>
      </p:pic>
      <p:sp>
        <p:nvSpPr>
          <p:cNvPr id="346" name="Google Shape;346;p56"/>
          <p:cNvSpPr/>
          <p:nvPr/>
        </p:nvSpPr>
        <p:spPr>
          <a:xfrm>
            <a:off x="606850" y="3433925"/>
            <a:ext cx="1317300" cy="22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56"/>
          <p:cNvCxnSpPr>
            <a:stCxn id="346" idx="3"/>
          </p:cNvCxnSpPr>
          <p:nvPr/>
        </p:nvCxnSpPr>
        <p:spPr>
          <a:xfrm>
            <a:off x="1924150" y="3544925"/>
            <a:ext cx="688200" cy="0"/>
          </a:xfrm>
          <a:prstGeom prst="straightConnector1">
            <a:avLst/>
          </a:prstGeom>
          <a:noFill/>
          <a:ln w="9525" cap="flat" cmpd="sng">
            <a:solidFill>
              <a:schemeClr val="dk2"/>
            </a:solidFill>
            <a:prstDash val="solid"/>
            <a:round/>
            <a:headEnd type="none" w="med" len="med"/>
            <a:tailEnd type="triangle" w="med" len="med"/>
          </a:ln>
        </p:spPr>
      </p:cxnSp>
      <p:cxnSp>
        <p:nvCxnSpPr>
          <p:cNvPr id="348" name="Google Shape;348;p56"/>
          <p:cNvCxnSpPr>
            <a:stCxn id="346" idx="3"/>
          </p:cNvCxnSpPr>
          <p:nvPr/>
        </p:nvCxnSpPr>
        <p:spPr>
          <a:xfrm>
            <a:off x="1924150" y="3544925"/>
            <a:ext cx="703200" cy="185100"/>
          </a:xfrm>
          <a:prstGeom prst="straightConnector1">
            <a:avLst/>
          </a:prstGeom>
          <a:noFill/>
          <a:ln w="9525" cap="flat" cmpd="sng">
            <a:solidFill>
              <a:schemeClr val="dk2"/>
            </a:solidFill>
            <a:prstDash val="solid"/>
            <a:round/>
            <a:headEnd type="none" w="med" len="med"/>
            <a:tailEnd type="triangle" w="med" len="med"/>
          </a:ln>
        </p:spPr>
      </p:cxnSp>
      <p:sp>
        <p:nvSpPr>
          <p:cNvPr id="349" name="Google Shape;349;p56"/>
          <p:cNvSpPr/>
          <p:nvPr/>
        </p:nvSpPr>
        <p:spPr>
          <a:xfrm>
            <a:off x="5461725" y="3248925"/>
            <a:ext cx="2301600" cy="22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6"/>
          <p:cNvSpPr/>
          <p:nvPr/>
        </p:nvSpPr>
        <p:spPr>
          <a:xfrm>
            <a:off x="5461725" y="3463525"/>
            <a:ext cx="2301600" cy="18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Unión cíclica de 3 relaciones</a:t>
            </a:r>
            <a:endParaRPr/>
          </a:p>
        </p:txBody>
      </p:sp>
      <p:sp>
        <p:nvSpPr>
          <p:cNvPr id="356" name="Google Shape;356;p57"/>
          <p:cNvSpPr txBox="1">
            <a:spLocks noGrp="1"/>
          </p:cNvSpPr>
          <p:nvPr>
            <p:ph type="body" idx="1"/>
          </p:nvPr>
        </p:nvSpPr>
        <p:spPr>
          <a:xfrm>
            <a:off x="776225" y="1236975"/>
            <a:ext cx="6765000" cy="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La unión cíclica de 3 relaciones binarias se expresa como</a:t>
            </a:r>
            <a:endParaRPr>
              <a:solidFill>
                <a:schemeClr val="dk1"/>
              </a:solidFill>
            </a:endParaRPr>
          </a:p>
        </p:txBody>
      </p:sp>
      <p:pic>
        <p:nvPicPr>
          <p:cNvPr id="357" name="Google Shape;357;p57"/>
          <p:cNvPicPr preferRelativeResize="0"/>
          <p:nvPr/>
        </p:nvPicPr>
        <p:blipFill>
          <a:blip r:embed="rId3">
            <a:alphaModFix/>
          </a:blip>
          <a:stretch>
            <a:fillRect/>
          </a:stretch>
        </p:blipFill>
        <p:spPr>
          <a:xfrm>
            <a:off x="2306000" y="2055225"/>
            <a:ext cx="4132625" cy="350000"/>
          </a:xfrm>
          <a:prstGeom prst="rect">
            <a:avLst/>
          </a:prstGeom>
          <a:noFill/>
          <a:ln>
            <a:noFill/>
          </a:ln>
        </p:spPr>
      </p:pic>
      <p:sp>
        <p:nvSpPr>
          <p:cNvPr id="358" name="Google Shape;358;p57"/>
          <p:cNvSpPr txBox="1">
            <a:spLocks noGrp="1"/>
          </p:cNvSpPr>
          <p:nvPr>
            <p:ph type="body" idx="1"/>
          </p:nvPr>
        </p:nvSpPr>
        <p:spPr>
          <a:xfrm>
            <a:off x="884400" y="2351901"/>
            <a:ext cx="6014400" cy="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Ejemplo</a:t>
            </a:r>
            <a:endParaRPr>
              <a:solidFill>
                <a:schemeClr val="dk1"/>
              </a:solidFill>
            </a:endParaRPr>
          </a:p>
        </p:txBody>
      </p:sp>
      <p:pic>
        <p:nvPicPr>
          <p:cNvPr id="359" name="Google Shape;359;p57"/>
          <p:cNvPicPr preferRelativeResize="0"/>
          <p:nvPr/>
        </p:nvPicPr>
        <p:blipFill>
          <a:blip r:embed="rId4">
            <a:alphaModFix/>
          </a:blip>
          <a:stretch>
            <a:fillRect/>
          </a:stretch>
        </p:blipFill>
        <p:spPr>
          <a:xfrm>
            <a:off x="134600" y="2997300"/>
            <a:ext cx="5036750" cy="1554125"/>
          </a:xfrm>
          <a:prstGeom prst="rect">
            <a:avLst/>
          </a:prstGeom>
          <a:noFill/>
          <a:ln>
            <a:noFill/>
          </a:ln>
        </p:spPr>
      </p:pic>
      <p:pic>
        <p:nvPicPr>
          <p:cNvPr id="360" name="Google Shape;360;p57"/>
          <p:cNvPicPr preferRelativeResize="0"/>
          <p:nvPr/>
        </p:nvPicPr>
        <p:blipFill>
          <a:blip r:embed="rId5">
            <a:alphaModFix/>
          </a:blip>
          <a:stretch>
            <a:fillRect/>
          </a:stretch>
        </p:blipFill>
        <p:spPr>
          <a:xfrm>
            <a:off x="6180122" y="2997300"/>
            <a:ext cx="1162728" cy="1321625"/>
          </a:xfrm>
          <a:prstGeom prst="rect">
            <a:avLst/>
          </a:prstGeom>
          <a:noFill/>
          <a:ln>
            <a:noFill/>
          </a:ln>
        </p:spPr>
      </p:pic>
      <p:pic>
        <p:nvPicPr>
          <p:cNvPr id="361" name="Google Shape;361;p57"/>
          <p:cNvPicPr preferRelativeResize="0"/>
          <p:nvPr/>
        </p:nvPicPr>
        <p:blipFill>
          <a:blip r:embed="rId6">
            <a:alphaModFix/>
          </a:blip>
          <a:stretch>
            <a:fillRect/>
          </a:stretch>
        </p:blipFill>
        <p:spPr>
          <a:xfrm>
            <a:off x="5402500" y="4318925"/>
            <a:ext cx="2809175" cy="255375"/>
          </a:xfrm>
          <a:prstGeom prst="rect">
            <a:avLst/>
          </a:prstGeom>
          <a:noFill/>
          <a:ln>
            <a:noFill/>
          </a:ln>
        </p:spPr>
      </p:pic>
      <p:pic>
        <p:nvPicPr>
          <p:cNvPr id="362" name="Google Shape;362;p57"/>
          <p:cNvPicPr preferRelativeResize="0"/>
          <p:nvPr/>
        </p:nvPicPr>
        <p:blipFill>
          <a:blip r:embed="rId7">
            <a:alphaModFix/>
          </a:blip>
          <a:stretch>
            <a:fillRect/>
          </a:stretch>
        </p:blipFill>
        <p:spPr>
          <a:xfrm>
            <a:off x="3617250" y="1633375"/>
            <a:ext cx="1236653" cy="35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Unión cíclica de 3 relaciones</a:t>
            </a:r>
            <a:endParaRPr/>
          </a:p>
        </p:txBody>
      </p:sp>
      <p:pic>
        <p:nvPicPr>
          <p:cNvPr id="368" name="Google Shape;368;p58"/>
          <p:cNvPicPr preferRelativeResize="0"/>
          <p:nvPr/>
        </p:nvPicPr>
        <p:blipFill>
          <a:blip r:embed="rId3">
            <a:alphaModFix/>
          </a:blip>
          <a:stretch>
            <a:fillRect/>
          </a:stretch>
        </p:blipFill>
        <p:spPr>
          <a:xfrm>
            <a:off x="2239400" y="1618575"/>
            <a:ext cx="4132625" cy="350000"/>
          </a:xfrm>
          <a:prstGeom prst="rect">
            <a:avLst/>
          </a:prstGeom>
          <a:noFill/>
          <a:ln>
            <a:noFill/>
          </a:ln>
        </p:spPr>
      </p:pic>
      <p:sp>
        <p:nvSpPr>
          <p:cNvPr id="369" name="Google Shape;369;p58"/>
          <p:cNvSpPr txBox="1">
            <a:spLocks noGrp="1"/>
          </p:cNvSpPr>
          <p:nvPr>
            <p:ph type="body" idx="1"/>
          </p:nvPr>
        </p:nvSpPr>
        <p:spPr>
          <a:xfrm>
            <a:off x="884400" y="1968563"/>
            <a:ext cx="6014400" cy="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Ejemplo</a:t>
            </a:r>
            <a:endParaRPr>
              <a:solidFill>
                <a:schemeClr val="dk1"/>
              </a:solidFill>
            </a:endParaRPr>
          </a:p>
        </p:txBody>
      </p:sp>
      <p:pic>
        <p:nvPicPr>
          <p:cNvPr id="370" name="Google Shape;370;p58"/>
          <p:cNvPicPr preferRelativeResize="0"/>
          <p:nvPr/>
        </p:nvPicPr>
        <p:blipFill>
          <a:blip r:embed="rId4">
            <a:alphaModFix/>
          </a:blip>
          <a:stretch>
            <a:fillRect/>
          </a:stretch>
        </p:blipFill>
        <p:spPr>
          <a:xfrm>
            <a:off x="134600" y="2997300"/>
            <a:ext cx="5036750" cy="1554125"/>
          </a:xfrm>
          <a:prstGeom prst="rect">
            <a:avLst/>
          </a:prstGeom>
          <a:noFill/>
          <a:ln>
            <a:noFill/>
          </a:ln>
        </p:spPr>
      </p:pic>
      <p:pic>
        <p:nvPicPr>
          <p:cNvPr id="371" name="Google Shape;371;p58"/>
          <p:cNvPicPr preferRelativeResize="0"/>
          <p:nvPr/>
        </p:nvPicPr>
        <p:blipFill>
          <a:blip r:embed="rId5">
            <a:alphaModFix/>
          </a:blip>
          <a:stretch>
            <a:fillRect/>
          </a:stretch>
        </p:blipFill>
        <p:spPr>
          <a:xfrm>
            <a:off x="6225722" y="2989900"/>
            <a:ext cx="1162728" cy="1321625"/>
          </a:xfrm>
          <a:prstGeom prst="rect">
            <a:avLst/>
          </a:prstGeom>
          <a:noFill/>
          <a:ln>
            <a:noFill/>
          </a:ln>
        </p:spPr>
      </p:pic>
      <p:pic>
        <p:nvPicPr>
          <p:cNvPr id="372" name="Google Shape;372;p58"/>
          <p:cNvPicPr preferRelativeResize="0"/>
          <p:nvPr/>
        </p:nvPicPr>
        <p:blipFill>
          <a:blip r:embed="rId6">
            <a:alphaModFix/>
          </a:blip>
          <a:stretch>
            <a:fillRect/>
          </a:stretch>
        </p:blipFill>
        <p:spPr>
          <a:xfrm>
            <a:off x="5402500" y="4318925"/>
            <a:ext cx="2809175" cy="255375"/>
          </a:xfrm>
          <a:prstGeom prst="rect">
            <a:avLst/>
          </a:prstGeom>
          <a:noFill/>
          <a:ln>
            <a:noFill/>
          </a:ln>
        </p:spPr>
      </p:pic>
      <p:pic>
        <p:nvPicPr>
          <p:cNvPr id="373" name="Google Shape;373;p58"/>
          <p:cNvPicPr preferRelativeResize="0"/>
          <p:nvPr/>
        </p:nvPicPr>
        <p:blipFill>
          <a:blip r:embed="rId7">
            <a:alphaModFix/>
          </a:blip>
          <a:stretch>
            <a:fillRect/>
          </a:stretch>
        </p:blipFill>
        <p:spPr>
          <a:xfrm>
            <a:off x="3613313" y="1090988"/>
            <a:ext cx="1236653" cy="350000"/>
          </a:xfrm>
          <a:prstGeom prst="rect">
            <a:avLst/>
          </a:prstGeom>
          <a:noFill/>
          <a:ln>
            <a:noFill/>
          </a:ln>
        </p:spPr>
      </p:pic>
      <p:sp>
        <p:nvSpPr>
          <p:cNvPr id="374" name="Google Shape;374;p58"/>
          <p:cNvSpPr/>
          <p:nvPr/>
        </p:nvSpPr>
        <p:spPr>
          <a:xfrm>
            <a:off x="1583750" y="3019500"/>
            <a:ext cx="3330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8"/>
          <p:cNvSpPr/>
          <p:nvPr/>
        </p:nvSpPr>
        <p:spPr>
          <a:xfrm>
            <a:off x="2575450" y="2997300"/>
            <a:ext cx="281100" cy="119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8"/>
          <p:cNvSpPr/>
          <p:nvPr/>
        </p:nvSpPr>
        <p:spPr>
          <a:xfrm>
            <a:off x="2841875" y="3004900"/>
            <a:ext cx="333000" cy="11913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8"/>
          <p:cNvSpPr/>
          <p:nvPr/>
        </p:nvSpPr>
        <p:spPr>
          <a:xfrm>
            <a:off x="3885375" y="3004700"/>
            <a:ext cx="325500" cy="12063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58"/>
          <p:cNvCxnSpPr>
            <a:stCxn id="374" idx="0"/>
            <a:endCxn id="375" idx="0"/>
          </p:cNvCxnSpPr>
          <p:nvPr/>
        </p:nvCxnSpPr>
        <p:spPr>
          <a:xfrm rot="-5400000">
            <a:off x="2222000" y="2525550"/>
            <a:ext cx="22200" cy="965700"/>
          </a:xfrm>
          <a:prstGeom prst="bentConnector3">
            <a:avLst>
              <a:gd name="adj1" fmla="val 1172635"/>
            </a:avLst>
          </a:prstGeom>
          <a:noFill/>
          <a:ln w="9525" cap="flat" cmpd="sng">
            <a:solidFill>
              <a:schemeClr val="dk2"/>
            </a:solidFill>
            <a:prstDash val="solid"/>
            <a:round/>
            <a:headEnd type="none" w="med" len="med"/>
            <a:tailEnd type="none" w="med" len="med"/>
          </a:ln>
        </p:spPr>
      </p:cxnSp>
      <p:cxnSp>
        <p:nvCxnSpPr>
          <p:cNvPr id="379" name="Google Shape;379;p58"/>
          <p:cNvCxnSpPr>
            <a:stCxn id="376" idx="0"/>
            <a:endCxn id="377" idx="0"/>
          </p:cNvCxnSpPr>
          <p:nvPr/>
        </p:nvCxnSpPr>
        <p:spPr>
          <a:xfrm rot="-5400000" flipH="1">
            <a:off x="3527975" y="2485300"/>
            <a:ext cx="600" cy="1039800"/>
          </a:xfrm>
          <a:prstGeom prst="bentConnector3">
            <a:avLst>
              <a:gd name="adj1" fmla="val -39720833"/>
            </a:avLst>
          </a:prstGeom>
          <a:noFill/>
          <a:ln w="9525" cap="flat" cmpd="sng">
            <a:solidFill>
              <a:schemeClr val="dk2"/>
            </a:solidFill>
            <a:prstDash val="solid"/>
            <a:round/>
            <a:headEnd type="none" w="med" len="med"/>
            <a:tailEnd type="none" w="med" len="med"/>
          </a:ln>
        </p:spPr>
      </p:cxnSp>
      <p:sp>
        <p:nvSpPr>
          <p:cNvPr id="380" name="Google Shape;380;p58"/>
          <p:cNvSpPr/>
          <p:nvPr/>
        </p:nvSpPr>
        <p:spPr>
          <a:xfrm>
            <a:off x="4233200" y="2997300"/>
            <a:ext cx="244200" cy="12063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8"/>
          <p:cNvSpPr/>
          <p:nvPr/>
        </p:nvSpPr>
        <p:spPr>
          <a:xfrm>
            <a:off x="1339550" y="2997300"/>
            <a:ext cx="244200" cy="10065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58"/>
          <p:cNvCxnSpPr>
            <a:stCxn id="381" idx="0"/>
            <a:endCxn id="380" idx="0"/>
          </p:cNvCxnSpPr>
          <p:nvPr/>
        </p:nvCxnSpPr>
        <p:spPr>
          <a:xfrm rot="-5400000" flipH="1">
            <a:off x="2908250" y="1550700"/>
            <a:ext cx="600" cy="2893800"/>
          </a:xfrm>
          <a:prstGeom prst="bentConnector3">
            <a:avLst>
              <a:gd name="adj1" fmla="val -75241667"/>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Composición</a:t>
            </a:r>
            <a:endParaRPr/>
          </a:p>
        </p:txBody>
      </p:sp>
      <p:sp>
        <p:nvSpPr>
          <p:cNvPr id="388" name="Google Shape;388;p59"/>
          <p:cNvSpPr txBox="1"/>
          <p:nvPr/>
        </p:nvSpPr>
        <p:spPr>
          <a:xfrm>
            <a:off x="754875" y="1043013"/>
            <a:ext cx="785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Dada 2 relaciones R y S. T es la </a:t>
            </a:r>
            <a:r>
              <a:rPr lang="en" i="1">
                <a:latin typeface="Poppins"/>
                <a:ea typeface="Poppins"/>
                <a:cs typeface="Poppins"/>
                <a:sym typeface="Poppins"/>
              </a:rPr>
              <a:t>composición </a:t>
            </a:r>
            <a:r>
              <a:rPr lang="en">
                <a:latin typeface="Poppins"/>
                <a:ea typeface="Poppins"/>
                <a:cs typeface="Poppins"/>
                <a:sym typeface="Poppins"/>
              </a:rPr>
              <a:t>de R con S si existe un join U de R con S tal que                    . Así, dos relaciones son compuestas si y sólo si estas pueden ser unidas (joinable).</a:t>
            </a:r>
            <a:endParaRPr>
              <a:latin typeface="Poppins"/>
              <a:ea typeface="Poppins"/>
              <a:cs typeface="Poppins"/>
              <a:sym typeface="Poppins"/>
            </a:endParaRPr>
          </a:p>
        </p:txBody>
      </p:sp>
      <p:pic>
        <p:nvPicPr>
          <p:cNvPr id="389" name="Google Shape;389;p59"/>
          <p:cNvPicPr preferRelativeResize="0"/>
          <p:nvPr/>
        </p:nvPicPr>
        <p:blipFill>
          <a:blip r:embed="rId3">
            <a:alphaModFix/>
          </a:blip>
          <a:stretch>
            <a:fillRect/>
          </a:stretch>
        </p:blipFill>
        <p:spPr>
          <a:xfrm>
            <a:off x="1277325" y="1350587"/>
            <a:ext cx="802275" cy="216175"/>
          </a:xfrm>
          <a:prstGeom prst="rect">
            <a:avLst/>
          </a:prstGeom>
          <a:noFill/>
          <a:ln>
            <a:noFill/>
          </a:ln>
        </p:spPr>
      </p:pic>
      <p:sp>
        <p:nvSpPr>
          <p:cNvPr id="390" name="Google Shape;390;p59"/>
          <p:cNvSpPr txBox="1"/>
          <p:nvPr/>
        </p:nvSpPr>
        <p:spPr>
          <a:xfrm>
            <a:off x="754875" y="1954038"/>
            <a:ext cx="7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Ejemplo</a:t>
            </a:r>
            <a:endParaRPr>
              <a:latin typeface="Poppins"/>
              <a:ea typeface="Poppins"/>
              <a:cs typeface="Poppins"/>
              <a:sym typeface="Poppins"/>
            </a:endParaRPr>
          </a:p>
        </p:txBody>
      </p:sp>
      <p:pic>
        <p:nvPicPr>
          <p:cNvPr id="391" name="Google Shape;391;p59"/>
          <p:cNvPicPr preferRelativeResize="0"/>
          <p:nvPr/>
        </p:nvPicPr>
        <p:blipFill>
          <a:blip r:embed="rId4">
            <a:alphaModFix/>
          </a:blip>
          <a:stretch>
            <a:fillRect/>
          </a:stretch>
        </p:blipFill>
        <p:spPr>
          <a:xfrm>
            <a:off x="833275" y="2530175"/>
            <a:ext cx="3251925" cy="1145025"/>
          </a:xfrm>
          <a:prstGeom prst="rect">
            <a:avLst/>
          </a:prstGeom>
          <a:noFill/>
          <a:ln>
            <a:noFill/>
          </a:ln>
        </p:spPr>
      </p:pic>
      <p:pic>
        <p:nvPicPr>
          <p:cNvPr id="392" name="Google Shape;392;p59"/>
          <p:cNvPicPr preferRelativeResize="0"/>
          <p:nvPr/>
        </p:nvPicPr>
        <p:blipFill>
          <a:blip r:embed="rId5">
            <a:alphaModFix/>
          </a:blip>
          <a:stretch>
            <a:fillRect/>
          </a:stretch>
        </p:blipFill>
        <p:spPr>
          <a:xfrm>
            <a:off x="4810475" y="2463513"/>
            <a:ext cx="3861650" cy="1278350"/>
          </a:xfrm>
          <a:prstGeom prst="rect">
            <a:avLst/>
          </a:prstGeom>
          <a:noFill/>
          <a:ln>
            <a:noFill/>
          </a:ln>
        </p:spPr>
      </p:pic>
      <p:pic>
        <p:nvPicPr>
          <p:cNvPr id="393" name="Google Shape;393;p59"/>
          <p:cNvPicPr preferRelativeResize="0"/>
          <p:nvPr/>
        </p:nvPicPr>
        <p:blipFill>
          <a:blip r:embed="rId6">
            <a:alphaModFix/>
          </a:blip>
          <a:stretch>
            <a:fillRect/>
          </a:stretch>
        </p:blipFill>
        <p:spPr>
          <a:xfrm>
            <a:off x="1980350" y="3895550"/>
            <a:ext cx="4695076" cy="969350"/>
          </a:xfrm>
          <a:prstGeom prst="rect">
            <a:avLst/>
          </a:prstGeom>
          <a:noFill/>
          <a:ln>
            <a:noFill/>
          </a:ln>
        </p:spPr>
      </p:pic>
      <p:sp>
        <p:nvSpPr>
          <p:cNvPr id="394" name="Google Shape;394;p59"/>
          <p:cNvSpPr txBox="1"/>
          <p:nvPr/>
        </p:nvSpPr>
        <p:spPr>
          <a:xfrm>
            <a:off x="6956675" y="4218400"/>
            <a:ext cx="142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Poppins"/>
                <a:ea typeface="Poppins"/>
                <a:cs typeface="Poppins"/>
                <a:sym typeface="Poppins"/>
              </a:rPr>
              <a:t>Permutación proyectada</a:t>
            </a:r>
            <a:endParaRPr sz="1200">
              <a:latin typeface="Poppins"/>
              <a:ea typeface="Poppins"/>
              <a:cs typeface="Poppins"/>
              <a:sym typeface="Poppins"/>
            </a:endParaRPr>
          </a:p>
        </p:txBody>
      </p:sp>
      <p:cxnSp>
        <p:nvCxnSpPr>
          <p:cNvPr id="395" name="Google Shape;395;p59"/>
          <p:cNvCxnSpPr>
            <a:stCxn id="391" idx="3"/>
            <a:endCxn id="392" idx="1"/>
          </p:cNvCxnSpPr>
          <p:nvPr/>
        </p:nvCxnSpPr>
        <p:spPr>
          <a:xfrm>
            <a:off x="4085200" y="3102687"/>
            <a:ext cx="725400" cy="0"/>
          </a:xfrm>
          <a:prstGeom prst="straightConnector1">
            <a:avLst/>
          </a:prstGeom>
          <a:noFill/>
          <a:ln w="9525" cap="flat" cmpd="sng">
            <a:solidFill>
              <a:schemeClr val="dk2"/>
            </a:solidFill>
            <a:prstDash val="solid"/>
            <a:round/>
            <a:headEnd type="none" w="med" len="med"/>
            <a:tailEnd type="triangle" w="med" len="med"/>
          </a:ln>
        </p:spPr>
      </p:cxnSp>
      <p:sp>
        <p:nvSpPr>
          <p:cNvPr id="396" name="Google Shape;396;p59"/>
          <p:cNvSpPr/>
          <p:nvPr/>
        </p:nvSpPr>
        <p:spPr>
          <a:xfrm>
            <a:off x="5498750" y="2463525"/>
            <a:ext cx="814200" cy="99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9"/>
          <p:cNvSpPr/>
          <p:nvPr/>
        </p:nvSpPr>
        <p:spPr>
          <a:xfrm>
            <a:off x="7681950" y="2471850"/>
            <a:ext cx="802200" cy="96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9"/>
          <p:cNvSpPr/>
          <p:nvPr/>
        </p:nvSpPr>
        <p:spPr>
          <a:xfrm>
            <a:off x="5831775" y="3167500"/>
            <a:ext cx="222000" cy="214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9"/>
          <p:cNvSpPr/>
          <p:nvPr/>
        </p:nvSpPr>
        <p:spPr>
          <a:xfrm>
            <a:off x="7930550" y="3179075"/>
            <a:ext cx="222000" cy="214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9"/>
          <p:cNvSpPr/>
          <p:nvPr/>
        </p:nvSpPr>
        <p:spPr>
          <a:xfrm>
            <a:off x="5831775" y="2953000"/>
            <a:ext cx="222000" cy="214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9"/>
          <p:cNvSpPr/>
          <p:nvPr/>
        </p:nvSpPr>
        <p:spPr>
          <a:xfrm>
            <a:off x="7930550" y="2939100"/>
            <a:ext cx="222000" cy="214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0"/>
          <p:cNvSpPr txBox="1">
            <a:spLocks noGrp="1"/>
          </p:cNvSpPr>
          <p:nvPr>
            <p:ph type="title"/>
          </p:nvPr>
        </p:nvSpPr>
        <p:spPr>
          <a:xfrm>
            <a:off x="705200" y="217375"/>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Composición natural</a:t>
            </a:r>
            <a:endParaRPr/>
          </a:p>
        </p:txBody>
      </p:sp>
      <p:sp>
        <p:nvSpPr>
          <p:cNvPr id="407" name="Google Shape;407;p60"/>
          <p:cNvSpPr txBox="1">
            <a:spLocks noGrp="1"/>
          </p:cNvSpPr>
          <p:nvPr>
            <p:ph type="subTitle" idx="1"/>
          </p:nvPr>
        </p:nvSpPr>
        <p:spPr>
          <a:xfrm>
            <a:off x="828925" y="873898"/>
            <a:ext cx="72030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La composición natural de R con S está definido como</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p:txBody>
      </p:sp>
      <p:pic>
        <p:nvPicPr>
          <p:cNvPr id="408" name="Google Shape;408;p60"/>
          <p:cNvPicPr preferRelativeResize="0"/>
          <p:nvPr/>
        </p:nvPicPr>
        <p:blipFill>
          <a:blip r:embed="rId3">
            <a:alphaModFix/>
          </a:blip>
          <a:stretch>
            <a:fillRect/>
          </a:stretch>
        </p:blipFill>
        <p:spPr>
          <a:xfrm>
            <a:off x="3455600" y="1315125"/>
            <a:ext cx="1852098" cy="387125"/>
          </a:xfrm>
          <a:prstGeom prst="rect">
            <a:avLst/>
          </a:prstGeom>
          <a:noFill/>
          <a:ln>
            <a:noFill/>
          </a:ln>
        </p:spPr>
      </p:pic>
      <p:sp>
        <p:nvSpPr>
          <p:cNvPr id="409" name="Google Shape;409;p60"/>
          <p:cNvSpPr txBox="1">
            <a:spLocks noGrp="1"/>
          </p:cNvSpPr>
          <p:nvPr>
            <p:ph type="body" idx="4294967295"/>
          </p:nvPr>
        </p:nvSpPr>
        <p:spPr>
          <a:xfrm>
            <a:off x="828925" y="1739475"/>
            <a:ext cx="5822100" cy="4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273D40"/>
              </a:buClr>
              <a:buSzPts val="600"/>
              <a:buFont typeface="Arial"/>
              <a:buNone/>
            </a:pPr>
            <a:r>
              <a:rPr lang="en">
                <a:solidFill>
                  <a:schemeClr val="dk1"/>
                </a:solidFill>
              </a:rPr>
              <a:t>Ejemplo </a:t>
            </a:r>
            <a:endParaRPr>
              <a:solidFill>
                <a:schemeClr val="dk1"/>
              </a:solidFill>
            </a:endParaRPr>
          </a:p>
        </p:txBody>
      </p:sp>
      <p:pic>
        <p:nvPicPr>
          <p:cNvPr id="410" name="Google Shape;410;p60"/>
          <p:cNvPicPr preferRelativeResize="0"/>
          <p:nvPr/>
        </p:nvPicPr>
        <p:blipFill>
          <a:blip r:embed="rId4">
            <a:alphaModFix/>
          </a:blip>
          <a:stretch>
            <a:fillRect/>
          </a:stretch>
        </p:blipFill>
        <p:spPr>
          <a:xfrm>
            <a:off x="828925" y="2309749"/>
            <a:ext cx="3337675" cy="1146325"/>
          </a:xfrm>
          <a:prstGeom prst="rect">
            <a:avLst/>
          </a:prstGeom>
          <a:noFill/>
          <a:ln>
            <a:noFill/>
          </a:ln>
        </p:spPr>
      </p:pic>
      <p:pic>
        <p:nvPicPr>
          <p:cNvPr id="411" name="Google Shape;411;p60"/>
          <p:cNvPicPr preferRelativeResize="0"/>
          <p:nvPr/>
        </p:nvPicPr>
        <p:blipFill>
          <a:blip r:embed="rId5">
            <a:alphaModFix/>
          </a:blip>
          <a:stretch>
            <a:fillRect/>
          </a:stretch>
        </p:blipFill>
        <p:spPr>
          <a:xfrm>
            <a:off x="2269925" y="3688900"/>
            <a:ext cx="4893974" cy="1391675"/>
          </a:xfrm>
          <a:prstGeom prst="rect">
            <a:avLst/>
          </a:prstGeom>
          <a:noFill/>
          <a:ln>
            <a:noFill/>
          </a:ln>
        </p:spPr>
      </p:pic>
      <p:pic>
        <p:nvPicPr>
          <p:cNvPr id="412" name="Google Shape;412;p60"/>
          <p:cNvPicPr preferRelativeResize="0"/>
          <p:nvPr/>
        </p:nvPicPr>
        <p:blipFill>
          <a:blip r:embed="rId6">
            <a:alphaModFix/>
          </a:blip>
          <a:stretch>
            <a:fillRect/>
          </a:stretch>
        </p:blipFill>
        <p:spPr>
          <a:xfrm>
            <a:off x="4708425" y="2187075"/>
            <a:ext cx="3618393" cy="1391675"/>
          </a:xfrm>
          <a:prstGeom prst="rect">
            <a:avLst/>
          </a:prstGeom>
          <a:noFill/>
          <a:ln>
            <a:noFill/>
          </a:ln>
        </p:spPr>
      </p:pic>
      <p:cxnSp>
        <p:nvCxnSpPr>
          <p:cNvPr id="413" name="Google Shape;413;p60"/>
          <p:cNvCxnSpPr>
            <a:stCxn id="410" idx="3"/>
            <a:endCxn id="412" idx="1"/>
          </p:cNvCxnSpPr>
          <p:nvPr/>
        </p:nvCxnSpPr>
        <p:spPr>
          <a:xfrm>
            <a:off x="4166600" y="2882912"/>
            <a:ext cx="541800" cy="0"/>
          </a:xfrm>
          <a:prstGeom prst="straightConnector1">
            <a:avLst/>
          </a:prstGeom>
          <a:noFill/>
          <a:ln w="9525" cap="flat" cmpd="sng">
            <a:solidFill>
              <a:schemeClr val="dk2"/>
            </a:solidFill>
            <a:prstDash val="solid"/>
            <a:round/>
            <a:headEnd type="none" w="med" len="med"/>
            <a:tailEnd type="triangle" w="med" len="med"/>
          </a:ln>
        </p:spPr>
      </p:cxnSp>
      <p:sp>
        <p:nvSpPr>
          <p:cNvPr id="414" name="Google Shape;414;p60"/>
          <p:cNvSpPr/>
          <p:nvPr/>
        </p:nvSpPr>
        <p:spPr>
          <a:xfrm>
            <a:off x="5624550" y="2187075"/>
            <a:ext cx="717900" cy="112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0"/>
          <p:cNvSpPr/>
          <p:nvPr/>
        </p:nvSpPr>
        <p:spPr>
          <a:xfrm>
            <a:off x="7348925" y="2174025"/>
            <a:ext cx="717900" cy="114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0"/>
          <p:cNvSpPr/>
          <p:nvPr/>
        </p:nvSpPr>
        <p:spPr>
          <a:xfrm>
            <a:off x="5857350" y="2767875"/>
            <a:ext cx="252300" cy="14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0"/>
          <p:cNvSpPr/>
          <p:nvPr/>
        </p:nvSpPr>
        <p:spPr>
          <a:xfrm>
            <a:off x="7630500" y="2767875"/>
            <a:ext cx="252300" cy="14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0"/>
          <p:cNvSpPr/>
          <p:nvPr/>
        </p:nvSpPr>
        <p:spPr>
          <a:xfrm>
            <a:off x="5888300" y="3102275"/>
            <a:ext cx="252300" cy="14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a:off x="7630500" y="3102275"/>
            <a:ext cx="252300" cy="14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Restricción</a:t>
            </a:r>
            <a:endParaRPr/>
          </a:p>
        </p:txBody>
      </p:sp>
      <p:sp>
        <p:nvSpPr>
          <p:cNvPr id="425" name="Google Shape;425;p61"/>
          <p:cNvSpPr txBox="1">
            <a:spLocks noGrp="1"/>
          </p:cNvSpPr>
          <p:nvPr>
            <p:ph type="body" idx="1"/>
          </p:nvPr>
        </p:nvSpPr>
        <p:spPr>
          <a:xfrm>
            <a:off x="720000" y="1096338"/>
            <a:ext cx="6540000" cy="1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Una relación S actúa sobre una relación R para generar un subconjunto de R a través de una operación de restricción.</a:t>
            </a:r>
            <a:endParaRPr>
              <a:solidFill>
                <a:schemeClr val="dk1"/>
              </a:solidFill>
            </a:endParaRPr>
          </a:p>
          <a:p>
            <a:pPr marL="0" lvl="0" indent="0" algn="l" rtl="0">
              <a:spcBef>
                <a:spcPts val="0"/>
              </a:spcBef>
              <a:spcAft>
                <a:spcPts val="0"/>
              </a:spcAft>
              <a:buClr>
                <a:srgbClr val="273D40"/>
              </a:buClr>
              <a:buSzPts val="600"/>
              <a:buFont typeface="Arial"/>
              <a:buNone/>
            </a:pPr>
            <a:endParaRPr>
              <a:solidFill>
                <a:schemeClr val="dk1"/>
              </a:solidFill>
            </a:endParaRPr>
          </a:p>
          <a:p>
            <a:pPr marL="0" lvl="0" indent="0" algn="l" rtl="0">
              <a:spcBef>
                <a:spcPts val="0"/>
              </a:spcBef>
              <a:spcAft>
                <a:spcPts val="0"/>
              </a:spcAft>
              <a:buClr>
                <a:srgbClr val="273D40"/>
              </a:buClr>
              <a:buSzPts val="600"/>
              <a:buFont typeface="Arial"/>
              <a:buNone/>
            </a:pPr>
            <a:r>
              <a:rPr lang="en">
                <a:solidFill>
                  <a:schemeClr val="dk1"/>
                </a:solidFill>
              </a:rPr>
              <a:t>Se define como sigue</a:t>
            </a:r>
            <a:endParaRPr>
              <a:solidFill>
                <a:schemeClr val="dk1"/>
              </a:solidFill>
            </a:endParaRPr>
          </a:p>
        </p:txBody>
      </p:sp>
      <p:pic>
        <p:nvPicPr>
          <p:cNvPr id="426" name="Google Shape;426;p61"/>
          <p:cNvPicPr preferRelativeResize="0"/>
          <p:nvPr/>
        </p:nvPicPr>
        <p:blipFill>
          <a:blip r:embed="rId3">
            <a:alphaModFix/>
          </a:blip>
          <a:stretch>
            <a:fillRect/>
          </a:stretch>
        </p:blipFill>
        <p:spPr>
          <a:xfrm>
            <a:off x="2920275" y="2161875"/>
            <a:ext cx="2067825" cy="403275"/>
          </a:xfrm>
          <a:prstGeom prst="rect">
            <a:avLst/>
          </a:prstGeom>
          <a:noFill/>
          <a:ln>
            <a:noFill/>
          </a:ln>
        </p:spPr>
      </p:pic>
      <p:sp>
        <p:nvSpPr>
          <p:cNvPr id="427" name="Google Shape;427;p61"/>
          <p:cNvSpPr txBox="1">
            <a:spLocks noGrp="1"/>
          </p:cNvSpPr>
          <p:nvPr>
            <p:ph type="body" idx="1"/>
          </p:nvPr>
        </p:nvSpPr>
        <p:spPr>
          <a:xfrm>
            <a:off x="813200" y="2595255"/>
            <a:ext cx="65400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Ejemplo</a:t>
            </a:r>
            <a:endParaRPr>
              <a:solidFill>
                <a:schemeClr val="dk1"/>
              </a:solidFill>
            </a:endParaRPr>
          </a:p>
          <a:p>
            <a:pPr marL="0" lvl="0" indent="0" algn="l" rtl="0">
              <a:spcBef>
                <a:spcPts val="0"/>
              </a:spcBef>
              <a:spcAft>
                <a:spcPts val="0"/>
              </a:spcAft>
              <a:buClr>
                <a:srgbClr val="273D40"/>
              </a:buClr>
              <a:buSzPts val="600"/>
              <a:buFont typeface="Arial"/>
              <a:buNone/>
            </a:pPr>
            <a:r>
              <a:rPr lang="en">
                <a:solidFill>
                  <a:schemeClr val="dk1"/>
                </a:solidFill>
              </a:rPr>
              <a:t>Las tres relaciones R, S, R’ satisfacen la ecuación </a:t>
            </a:r>
            <a:endParaRPr>
              <a:solidFill>
                <a:schemeClr val="dk1"/>
              </a:solidFill>
            </a:endParaRPr>
          </a:p>
        </p:txBody>
      </p:sp>
      <p:pic>
        <p:nvPicPr>
          <p:cNvPr id="428" name="Google Shape;428;p61"/>
          <p:cNvPicPr preferRelativeResize="0"/>
          <p:nvPr/>
        </p:nvPicPr>
        <p:blipFill>
          <a:blip r:embed="rId4">
            <a:alphaModFix/>
          </a:blip>
          <a:stretch>
            <a:fillRect/>
          </a:stretch>
        </p:blipFill>
        <p:spPr>
          <a:xfrm>
            <a:off x="2074297" y="3324550"/>
            <a:ext cx="4017800" cy="1774475"/>
          </a:xfrm>
          <a:prstGeom prst="rect">
            <a:avLst/>
          </a:prstGeom>
          <a:noFill/>
          <a:ln>
            <a:noFill/>
          </a:ln>
        </p:spPr>
      </p:pic>
      <p:pic>
        <p:nvPicPr>
          <p:cNvPr id="429" name="Google Shape;429;p61"/>
          <p:cNvPicPr preferRelativeResize="0"/>
          <p:nvPr/>
        </p:nvPicPr>
        <p:blipFill>
          <a:blip r:embed="rId5">
            <a:alphaModFix/>
          </a:blip>
          <a:stretch>
            <a:fillRect/>
          </a:stretch>
        </p:blipFill>
        <p:spPr>
          <a:xfrm>
            <a:off x="5282425" y="2844450"/>
            <a:ext cx="1430025" cy="301400"/>
          </a:xfrm>
          <a:prstGeom prst="rect">
            <a:avLst/>
          </a:prstGeom>
          <a:noFill/>
          <a:ln>
            <a:noFill/>
          </a:ln>
        </p:spPr>
      </p:pic>
      <p:sp>
        <p:nvSpPr>
          <p:cNvPr id="430" name="Google Shape;430;p61"/>
          <p:cNvSpPr/>
          <p:nvPr/>
        </p:nvSpPr>
        <p:spPr>
          <a:xfrm>
            <a:off x="2760475" y="3322925"/>
            <a:ext cx="2442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1"/>
          <p:cNvSpPr/>
          <p:nvPr/>
        </p:nvSpPr>
        <p:spPr>
          <a:xfrm>
            <a:off x="3012100" y="3322925"/>
            <a:ext cx="3255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1"/>
          <p:cNvSpPr/>
          <p:nvPr/>
        </p:nvSpPr>
        <p:spPr>
          <a:xfrm>
            <a:off x="3848375" y="3337725"/>
            <a:ext cx="325500" cy="1028700"/>
          </a:xfrm>
          <a:prstGeom prst="rect">
            <a:avLst/>
          </a:prstGeom>
          <a:noFill/>
          <a:ln w="952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1"/>
          <p:cNvSpPr/>
          <p:nvPr/>
        </p:nvSpPr>
        <p:spPr>
          <a:xfrm>
            <a:off x="4173875" y="3337725"/>
            <a:ext cx="325500" cy="1028700"/>
          </a:xfrm>
          <a:prstGeom prst="rect">
            <a:avLst/>
          </a:prstGeom>
          <a:noFill/>
          <a:ln w="952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61"/>
          <p:cNvCxnSpPr>
            <a:stCxn id="435" idx="1"/>
          </p:cNvCxnSpPr>
          <p:nvPr/>
        </p:nvCxnSpPr>
        <p:spPr>
          <a:xfrm rot="10800000">
            <a:off x="3360075" y="3774500"/>
            <a:ext cx="458700" cy="14700"/>
          </a:xfrm>
          <a:prstGeom prst="straightConnector1">
            <a:avLst/>
          </a:prstGeom>
          <a:noFill/>
          <a:ln w="9525" cap="flat" cmpd="sng">
            <a:solidFill>
              <a:schemeClr val="dk2"/>
            </a:solidFill>
            <a:prstDash val="solid"/>
            <a:round/>
            <a:headEnd type="none" w="med" len="med"/>
            <a:tailEnd type="triangle" w="med" len="med"/>
          </a:ln>
        </p:spPr>
      </p:cxnSp>
      <p:cxnSp>
        <p:nvCxnSpPr>
          <p:cNvPr id="436" name="Google Shape;436;p61"/>
          <p:cNvCxnSpPr>
            <a:stCxn id="435" idx="1"/>
            <a:endCxn id="431" idx="3"/>
          </p:cNvCxnSpPr>
          <p:nvPr/>
        </p:nvCxnSpPr>
        <p:spPr>
          <a:xfrm flipH="1">
            <a:off x="3337575" y="3789200"/>
            <a:ext cx="481200" cy="268200"/>
          </a:xfrm>
          <a:prstGeom prst="straightConnector1">
            <a:avLst/>
          </a:prstGeom>
          <a:noFill/>
          <a:ln w="9525" cap="flat" cmpd="sng">
            <a:solidFill>
              <a:schemeClr val="dk2"/>
            </a:solidFill>
            <a:prstDash val="solid"/>
            <a:round/>
            <a:headEnd type="none" w="med" len="med"/>
            <a:tailEnd type="triangle" w="med" len="med"/>
          </a:ln>
        </p:spPr>
      </p:cxnSp>
      <p:cxnSp>
        <p:nvCxnSpPr>
          <p:cNvPr id="437" name="Google Shape;437;p61"/>
          <p:cNvCxnSpPr>
            <a:stCxn id="438" idx="1"/>
          </p:cNvCxnSpPr>
          <p:nvPr/>
        </p:nvCxnSpPr>
        <p:spPr>
          <a:xfrm flipH="1">
            <a:off x="3337575" y="4240575"/>
            <a:ext cx="522000" cy="3996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61"/>
          <p:cNvSpPr/>
          <p:nvPr/>
        </p:nvSpPr>
        <p:spPr>
          <a:xfrm>
            <a:off x="3818775" y="3663350"/>
            <a:ext cx="732600" cy="25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1"/>
          <p:cNvSpPr/>
          <p:nvPr/>
        </p:nvSpPr>
        <p:spPr>
          <a:xfrm>
            <a:off x="3859575" y="4114725"/>
            <a:ext cx="651000" cy="25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Redundancia</a:t>
            </a:r>
            <a:endParaRPr/>
          </a:p>
        </p:txBody>
      </p:sp>
      <p:sp>
        <p:nvSpPr>
          <p:cNvPr id="444" name="Google Shape;444;p62"/>
          <p:cNvSpPr txBox="1">
            <a:spLocks noGrp="1"/>
          </p:cNvSpPr>
          <p:nvPr>
            <p:ph type="body" idx="1"/>
          </p:nvPr>
        </p:nvSpPr>
        <p:spPr>
          <a:xfrm>
            <a:off x="720000" y="1146550"/>
            <a:ext cx="7704000" cy="1665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chemeClr val="dk1"/>
                </a:solidFill>
              </a:rPr>
              <a:t>La redundancia hace referencia al almacenamiento de datos repetidos en la misma relación o en distintas de ellas.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Puede provocar problemas como:</a:t>
            </a:r>
            <a:endParaRPr>
              <a:solidFill>
                <a:schemeClr val="dk1"/>
              </a:solidFill>
            </a:endParaRPr>
          </a:p>
          <a:p>
            <a:pPr marL="457200" lvl="0" indent="-317500" algn="l" rtl="0">
              <a:spcBef>
                <a:spcPts val="1200"/>
              </a:spcBef>
              <a:spcAft>
                <a:spcPts val="0"/>
              </a:spcAft>
              <a:buClr>
                <a:schemeClr val="dk1"/>
              </a:buClr>
              <a:buSzPts val="1400"/>
              <a:buChar char="●"/>
            </a:pPr>
            <a:r>
              <a:rPr lang="en">
                <a:solidFill>
                  <a:schemeClr val="dk1"/>
                </a:solidFill>
              </a:rPr>
              <a:t>Incremento del trabajo</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Desperdicio de almacenamiento</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Inconsistencia de datos</a:t>
            </a:r>
            <a:endParaRPr>
              <a:solidFill>
                <a:schemeClr val="dk1"/>
              </a:solidFill>
            </a:endParaRPr>
          </a:p>
          <a:p>
            <a:pPr marL="457200" lvl="0" indent="0" algn="l" rtl="0">
              <a:spcBef>
                <a:spcPts val="1200"/>
              </a:spcBef>
              <a:spcAft>
                <a:spcPts val="1000"/>
              </a:spcAft>
              <a:buNone/>
            </a:pPr>
            <a:endParaRPr>
              <a:solidFill>
                <a:schemeClr val="dk1"/>
              </a:solidFill>
            </a:endParaRPr>
          </a:p>
        </p:txBody>
      </p:sp>
      <p:pic>
        <p:nvPicPr>
          <p:cNvPr id="445" name="Google Shape;445;p62"/>
          <p:cNvPicPr preferRelativeResize="0"/>
          <p:nvPr/>
        </p:nvPicPr>
        <p:blipFill>
          <a:blip r:embed="rId3">
            <a:alphaModFix/>
          </a:blip>
          <a:stretch>
            <a:fillRect/>
          </a:stretch>
        </p:blipFill>
        <p:spPr>
          <a:xfrm>
            <a:off x="2865475" y="2670025"/>
            <a:ext cx="3413075" cy="2103950"/>
          </a:xfrm>
          <a:prstGeom prst="rect">
            <a:avLst/>
          </a:prstGeom>
          <a:noFill/>
          <a:ln>
            <a:noFill/>
          </a:ln>
        </p:spPr>
      </p:pic>
      <p:sp>
        <p:nvSpPr>
          <p:cNvPr id="446" name="Google Shape;446;p62"/>
          <p:cNvSpPr txBox="1">
            <a:spLocks noGrp="1"/>
          </p:cNvSpPr>
          <p:nvPr>
            <p:ph type="title"/>
          </p:nvPr>
        </p:nvSpPr>
        <p:spPr>
          <a:xfrm>
            <a:off x="-99875" y="3264350"/>
            <a:ext cx="36300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Redundancia</a:t>
            </a:r>
            <a:endParaRPr sz="1800"/>
          </a:p>
          <a:p>
            <a:pPr marL="0" lvl="0" indent="0" algn="ctr" rtl="0">
              <a:spcBef>
                <a:spcPts val="0"/>
              </a:spcBef>
              <a:spcAft>
                <a:spcPts val="0"/>
              </a:spcAft>
              <a:buNone/>
            </a:pPr>
            <a:r>
              <a:rPr lang="en" sz="1800"/>
              <a:t>fuerte</a:t>
            </a:r>
            <a:endParaRPr sz="1800"/>
          </a:p>
        </p:txBody>
      </p:sp>
      <p:sp>
        <p:nvSpPr>
          <p:cNvPr id="447" name="Google Shape;447;p62"/>
          <p:cNvSpPr txBox="1">
            <a:spLocks noGrp="1"/>
          </p:cNvSpPr>
          <p:nvPr>
            <p:ph type="title"/>
          </p:nvPr>
        </p:nvSpPr>
        <p:spPr>
          <a:xfrm>
            <a:off x="5945075" y="3264350"/>
            <a:ext cx="36300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Redundancia</a:t>
            </a:r>
            <a:endParaRPr sz="1800"/>
          </a:p>
          <a:p>
            <a:pPr marL="0" lvl="0" indent="0" algn="ctr" rtl="0">
              <a:spcBef>
                <a:spcPts val="0"/>
              </a:spcBef>
              <a:spcAft>
                <a:spcPts val="0"/>
              </a:spcAft>
              <a:buNone/>
            </a:pPr>
            <a:r>
              <a:rPr lang="en" sz="1800"/>
              <a:t>débil</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3"/>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Redundancia fuerte</a:t>
            </a:r>
            <a:endParaRPr/>
          </a:p>
        </p:txBody>
      </p:sp>
      <p:sp>
        <p:nvSpPr>
          <p:cNvPr id="453" name="Google Shape;453;p63"/>
          <p:cNvSpPr txBox="1">
            <a:spLocks noGrp="1"/>
          </p:cNvSpPr>
          <p:nvPr>
            <p:ph type="body" idx="1"/>
          </p:nvPr>
        </p:nvSpPr>
        <p:spPr>
          <a:xfrm>
            <a:off x="720000" y="1030350"/>
            <a:ext cx="7704000" cy="1665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chemeClr val="dk1"/>
                </a:solidFill>
              </a:rPr>
              <a:t>Un conjunto de relaciones es fuertemente redundante si contiene al menos una relación que posee una proyección que es derivable de otras proyecciones de relaciones en el conjunto.</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Supongamos que tenemos la siguiente relación(en esta relación serial es la llave primaria y manager es la llave foránea, el símbolo delta representa al dominio)</a:t>
            </a:r>
            <a:endParaRPr>
              <a:solidFill>
                <a:schemeClr val="dk1"/>
              </a:solidFill>
            </a:endParaRPr>
          </a:p>
          <a:p>
            <a:pPr marL="0" lvl="0" indent="0" algn="l" rtl="0">
              <a:spcBef>
                <a:spcPts val="1200"/>
              </a:spcBef>
              <a:spcAft>
                <a:spcPts val="1000"/>
              </a:spcAft>
              <a:buNone/>
            </a:pPr>
            <a:endParaRPr>
              <a:solidFill>
                <a:schemeClr val="dk1"/>
              </a:solidFill>
            </a:endParaRPr>
          </a:p>
        </p:txBody>
      </p:sp>
      <p:sp>
        <p:nvSpPr>
          <p:cNvPr id="454" name="Google Shape;454;p63"/>
          <p:cNvSpPr txBox="1">
            <a:spLocks noGrp="1"/>
          </p:cNvSpPr>
          <p:nvPr>
            <p:ph type="title"/>
          </p:nvPr>
        </p:nvSpPr>
        <p:spPr>
          <a:xfrm>
            <a:off x="720000" y="232515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Redundancia débil</a:t>
            </a:r>
            <a:endParaRPr/>
          </a:p>
        </p:txBody>
      </p:sp>
      <p:sp>
        <p:nvSpPr>
          <p:cNvPr id="455" name="Google Shape;455;p63"/>
          <p:cNvSpPr txBox="1">
            <a:spLocks noGrp="1"/>
          </p:cNvSpPr>
          <p:nvPr>
            <p:ph type="body" idx="1"/>
          </p:nvPr>
        </p:nvSpPr>
        <p:spPr>
          <a:xfrm>
            <a:off x="720000" y="3058725"/>
            <a:ext cx="7704000" cy="1665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chemeClr val="dk1"/>
                </a:solidFill>
              </a:rPr>
              <a:t>Un conjunto de relaciones es débilmente redundante si contiene una relación que tiene una proyección que no es derivable de otros miembros, pero es al menos siempre una proyección de alguna unión de otras proyecciones de relaciones en la colección.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En términos generales, las redundancias débiles son inherentes a las necesidades lógicas de los usuarios. </a:t>
            </a:r>
            <a:endParaRPr>
              <a:solidFill>
                <a:schemeClr val="dk1"/>
              </a:solidFill>
            </a:endParaRPr>
          </a:p>
          <a:p>
            <a:pPr marL="0" lvl="0" indent="0" algn="l" rtl="0">
              <a:spcBef>
                <a:spcPts val="1200"/>
              </a:spcBef>
              <a:spcAft>
                <a:spcPts val="1000"/>
              </a:spcAft>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Contenido</a:t>
            </a:r>
            <a:endParaRPr/>
          </a:p>
        </p:txBody>
      </p:sp>
      <p:sp>
        <p:nvSpPr>
          <p:cNvPr id="183" name="Google Shape;183;p37"/>
          <p:cNvSpPr txBox="1">
            <a:spLocks noGrp="1"/>
          </p:cNvSpPr>
          <p:nvPr>
            <p:ph type="body" idx="1"/>
          </p:nvPr>
        </p:nvSpPr>
        <p:spPr>
          <a:xfrm>
            <a:off x="1326850" y="1124900"/>
            <a:ext cx="6666000" cy="3234000"/>
          </a:xfrm>
          <a:prstGeom prst="rect">
            <a:avLst/>
          </a:prstGeom>
        </p:spPr>
        <p:txBody>
          <a:bodyPr spcFirstLastPara="1" wrap="square" lIns="91425" tIns="91425" rIns="91425" bIns="91425" anchor="ctr" anchorCtr="0">
            <a:noAutofit/>
          </a:bodyPr>
          <a:lstStyle/>
          <a:p>
            <a:pPr marL="457200" lvl="0" indent="-330200" algn="l" rtl="0">
              <a:spcBef>
                <a:spcPts val="1000"/>
              </a:spcBef>
              <a:spcAft>
                <a:spcPts val="0"/>
              </a:spcAft>
              <a:buClr>
                <a:schemeClr val="dk1"/>
              </a:buClr>
              <a:buSzPts val="1600"/>
              <a:buAutoNum type="arabicPeriod"/>
            </a:pPr>
            <a:r>
              <a:rPr lang="en" sz="1400" b="1">
                <a:solidFill>
                  <a:schemeClr val="dk1"/>
                </a:solidFill>
              </a:rPr>
              <a:t>Modelo relacional y forma normal</a:t>
            </a:r>
            <a:endParaRPr sz="1400" b="1">
              <a:solidFill>
                <a:schemeClr val="dk1"/>
              </a:solidFill>
            </a:endParaRPr>
          </a:p>
          <a:p>
            <a:pPr marL="457200" lvl="0" indent="0" algn="l" rtl="0">
              <a:spcBef>
                <a:spcPts val="1000"/>
              </a:spcBef>
              <a:spcAft>
                <a:spcPts val="0"/>
              </a:spcAft>
              <a:buNone/>
            </a:pPr>
            <a:r>
              <a:rPr lang="en" sz="1400">
                <a:solidFill>
                  <a:schemeClr val="dk1"/>
                </a:solidFill>
              </a:rPr>
              <a:t>	1.1 Introducción</a:t>
            </a:r>
            <a:br>
              <a:rPr lang="en" sz="1400">
                <a:solidFill>
                  <a:schemeClr val="dk1"/>
                </a:solidFill>
              </a:rPr>
            </a:br>
            <a:r>
              <a:rPr lang="en" sz="1400">
                <a:solidFill>
                  <a:schemeClr val="dk1"/>
                </a:solidFill>
              </a:rPr>
              <a:t>	1.2 Dependencia de datos en sistemas actuales</a:t>
            </a:r>
            <a:br>
              <a:rPr lang="en" sz="1400">
                <a:solidFill>
                  <a:schemeClr val="dk1"/>
                </a:solidFill>
              </a:rPr>
            </a:br>
            <a:r>
              <a:rPr lang="en" sz="1400">
                <a:solidFill>
                  <a:schemeClr val="dk1"/>
                </a:solidFill>
              </a:rPr>
              <a:t>	1.3 Vista relacional de datos</a:t>
            </a:r>
            <a:br>
              <a:rPr lang="en" sz="1400">
                <a:solidFill>
                  <a:schemeClr val="dk1"/>
                </a:solidFill>
              </a:rPr>
            </a:br>
            <a:r>
              <a:rPr lang="en" sz="1400">
                <a:solidFill>
                  <a:schemeClr val="dk1"/>
                </a:solidFill>
              </a:rPr>
              <a:t>	1.4 Forma Normal</a:t>
            </a:r>
            <a:br>
              <a:rPr lang="en" sz="1400">
                <a:solidFill>
                  <a:schemeClr val="dk1"/>
                </a:solidFill>
              </a:rPr>
            </a:br>
            <a:r>
              <a:rPr lang="en" sz="1400">
                <a:solidFill>
                  <a:schemeClr val="dk1"/>
                </a:solidFill>
              </a:rPr>
              <a:t>	1.5 Algunos aspectos lingüísticos</a:t>
            </a:r>
            <a:endParaRPr sz="1400">
              <a:solidFill>
                <a:schemeClr val="dk1"/>
              </a:solidFill>
            </a:endParaRPr>
          </a:p>
          <a:p>
            <a:pPr marL="457200" lvl="0" indent="-330200" algn="l" rtl="0">
              <a:spcBef>
                <a:spcPts val="1000"/>
              </a:spcBef>
              <a:spcAft>
                <a:spcPts val="0"/>
              </a:spcAft>
              <a:buClr>
                <a:schemeClr val="dk1"/>
              </a:buClr>
              <a:buSzPts val="1600"/>
              <a:buAutoNum type="arabicPeriod"/>
            </a:pPr>
            <a:r>
              <a:rPr lang="en" sz="1400" b="1">
                <a:solidFill>
                  <a:schemeClr val="dk1"/>
                </a:solidFill>
              </a:rPr>
              <a:t>Redundancia y Consistencia</a:t>
            </a:r>
            <a:endParaRPr sz="1400" b="1">
              <a:solidFill>
                <a:schemeClr val="dk1"/>
              </a:solidFill>
            </a:endParaRPr>
          </a:p>
          <a:p>
            <a:pPr marL="457200" lvl="0" indent="0" algn="l" rtl="0">
              <a:spcBef>
                <a:spcPts val="1000"/>
              </a:spcBef>
              <a:spcAft>
                <a:spcPts val="0"/>
              </a:spcAft>
              <a:buNone/>
            </a:pPr>
            <a:r>
              <a:rPr lang="en" sz="1400">
                <a:solidFill>
                  <a:schemeClr val="dk1"/>
                </a:solidFill>
              </a:rPr>
              <a:t>	2.1 Operaciones en relaciones</a:t>
            </a:r>
            <a:br>
              <a:rPr lang="en" sz="1400">
                <a:solidFill>
                  <a:schemeClr val="dk1"/>
                </a:solidFill>
              </a:rPr>
            </a:br>
            <a:r>
              <a:rPr lang="en" sz="1400">
                <a:solidFill>
                  <a:schemeClr val="dk1"/>
                </a:solidFill>
              </a:rPr>
              <a:t>	2.2 Redundancia</a:t>
            </a:r>
            <a:br>
              <a:rPr lang="en" sz="1400">
                <a:solidFill>
                  <a:schemeClr val="dk1"/>
                </a:solidFill>
              </a:rPr>
            </a:br>
            <a:r>
              <a:rPr lang="en" sz="1400">
                <a:solidFill>
                  <a:schemeClr val="dk1"/>
                </a:solidFill>
              </a:rPr>
              <a:t>	2.3 Consistencia</a:t>
            </a:r>
            <a:endParaRPr sz="1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4"/>
          <p:cNvSpPr txBox="1">
            <a:spLocks noGrp="1"/>
          </p:cNvSpPr>
          <p:nvPr>
            <p:ph type="title"/>
          </p:nvPr>
        </p:nvSpPr>
        <p:spPr>
          <a:xfrm>
            <a:off x="680050" y="407575"/>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Consistencia</a:t>
            </a:r>
            <a:endParaRPr/>
          </a:p>
        </p:txBody>
      </p:sp>
      <p:sp>
        <p:nvSpPr>
          <p:cNvPr id="461" name="Google Shape;461;p64"/>
          <p:cNvSpPr txBox="1">
            <a:spLocks noGrp="1"/>
          </p:cNvSpPr>
          <p:nvPr>
            <p:ph type="body" idx="1"/>
          </p:nvPr>
        </p:nvSpPr>
        <p:spPr>
          <a:xfrm>
            <a:off x="720000" y="1739100"/>
            <a:ext cx="7704000" cy="1665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1000"/>
              </a:spcAft>
              <a:buNone/>
            </a:pPr>
            <a:endParaRPr>
              <a:solidFill>
                <a:schemeClr val="dk1"/>
              </a:solidFill>
            </a:endParaRPr>
          </a:p>
        </p:txBody>
      </p:sp>
      <p:sp>
        <p:nvSpPr>
          <p:cNvPr id="462" name="Google Shape;462;p64"/>
          <p:cNvSpPr txBox="1">
            <a:spLocks noGrp="1"/>
          </p:cNvSpPr>
          <p:nvPr>
            <p:ph type="body" idx="1"/>
          </p:nvPr>
        </p:nvSpPr>
        <p:spPr>
          <a:xfrm>
            <a:off x="680050" y="1988775"/>
            <a:ext cx="7704000" cy="1665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chemeClr val="dk1"/>
                </a:solidFill>
              </a:rPr>
              <a:t>La consistencia de los datos se refiere a la correcta representación de ellos,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Inconsistencia significa que hay contradicción en el contenido de un mismo dato, es decir, que un mismo dato tiene un valor en una parte de la memoria, mientras que en otra parte contiene otro valor diferente.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Si la consistencia de los datos es la adecuada podemos entonces: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rgbClr val="000000"/>
                </a:solidFill>
                <a:latin typeface="Arial"/>
                <a:ea typeface="Arial"/>
                <a:cs typeface="Arial"/>
                <a:sym typeface="Arial"/>
              </a:rPr>
              <a:t>Almacenar grandes cantidades de información.</a:t>
            </a:r>
            <a:endParaRPr sz="1100" b="1">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 sz="1100" b="1">
                <a:solidFill>
                  <a:srgbClr val="000000"/>
                </a:solidFill>
                <a:latin typeface="Arial"/>
                <a:ea typeface="Arial"/>
                <a:cs typeface="Arial"/>
                <a:sym typeface="Arial"/>
              </a:rPr>
              <a:t>Acceso rápido a la información.</a:t>
            </a:r>
            <a:endParaRPr sz="1100" b="1">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 sz="1100" b="1">
                <a:solidFill>
                  <a:srgbClr val="000000"/>
                </a:solidFill>
                <a:latin typeface="Arial"/>
                <a:ea typeface="Arial"/>
                <a:cs typeface="Arial"/>
                <a:sym typeface="Arial"/>
              </a:rPr>
              <a:t>Reducir del espacio de almacenamiento.</a:t>
            </a:r>
            <a:endParaRPr sz="1100" b="1">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Fácil mantenimiento.</a:t>
            </a:r>
            <a:endParaRPr sz="1100" b="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Se reduce el riesgo de perder información y los datos son más coherentes.</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1000"/>
              </a:spcAft>
              <a:buNone/>
            </a:pP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6"/>
        <p:cNvGrpSpPr/>
        <p:nvPr/>
      </p:nvGrpSpPr>
      <p:grpSpPr>
        <a:xfrm>
          <a:off x="0" y="0"/>
          <a:ext cx="0" cy="0"/>
          <a:chOff x="0" y="0"/>
          <a:chExt cx="0" cy="0"/>
        </a:xfrm>
      </p:grpSpPr>
      <p:sp>
        <p:nvSpPr>
          <p:cNvPr id="467" name="Google Shape;467;p65"/>
          <p:cNvSpPr txBox="1">
            <a:spLocks noGrp="1"/>
          </p:cNvSpPr>
          <p:nvPr>
            <p:ph type="title" idx="4294967295"/>
          </p:nvPr>
        </p:nvSpPr>
        <p:spPr>
          <a:xfrm>
            <a:off x="1400400" y="2283900"/>
            <a:ext cx="6343200" cy="5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GRACIAS POR SU ATENCIÓN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Dependencia de Datos en Sistemas Actuales</a:t>
            </a:r>
            <a:endParaRPr sz="2900"/>
          </a:p>
        </p:txBody>
      </p:sp>
      <p:sp>
        <p:nvSpPr>
          <p:cNvPr id="189" name="Google Shape;189;p38"/>
          <p:cNvSpPr txBox="1">
            <a:spLocks noGrp="1"/>
          </p:cNvSpPr>
          <p:nvPr>
            <p:ph type="subTitle" idx="1"/>
          </p:nvPr>
        </p:nvSpPr>
        <p:spPr>
          <a:xfrm>
            <a:off x="527600" y="1354550"/>
            <a:ext cx="7908600" cy="25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 bien las tablas de descripción de datos representaron un avance  hacia la independencia de datos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000000"/>
                </a:solidFill>
              </a:rPr>
              <a:t>La variedad de características de representación de datos que se permitían cambiar sin perjudicar lógicamente algunos programas de aplicación era </a:t>
            </a:r>
            <a:r>
              <a:rPr lang="en" u="sng">
                <a:solidFill>
                  <a:srgbClr val="000000"/>
                </a:solidFill>
              </a:rPr>
              <a:t>todavía bastante limitada</a:t>
            </a:r>
            <a:endParaRPr sz="2400" u="sng"/>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Dependencia de Datos en Sistemas Actuales</a:t>
            </a:r>
            <a:endParaRPr sz="2900"/>
          </a:p>
        </p:txBody>
      </p:sp>
      <p:sp>
        <p:nvSpPr>
          <p:cNvPr id="195" name="Google Shape;195;p39"/>
          <p:cNvSpPr txBox="1">
            <a:spLocks noGrp="1"/>
          </p:cNvSpPr>
          <p:nvPr>
            <p:ph type="subTitle" idx="1"/>
          </p:nvPr>
        </p:nvSpPr>
        <p:spPr>
          <a:xfrm>
            <a:off x="527600" y="1354550"/>
            <a:ext cx="7908600" cy="25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Tres principales tipos de dependencias de datos que se necesitaban eliminar:</a:t>
            </a:r>
            <a:endParaRPr/>
          </a:p>
          <a:p>
            <a:pPr marL="457200" lvl="0" indent="-387350" algn="l" rtl="0">
              <a:spcBef>
                <a:spcPts val="0"/>
              </a:spcBef>
              <a:spcAft>
                <a:spcPts val="0"/>
              </a:spcAft>
              <a:buSzPts val="2500"/>
              <a:buChar char="●"/>
            </a:pPr>
            <a:r>
              <a:rPr lang="en"/>
              <a:t>Dependencia de ordenamiento</a:t>
            </a:r>
            <a:endParaRPr/>
          </a:p>
          <a:p>
            <a:pPr marL="457200" lvl="0" indent="-387350" algn="l" rtl="0">
              <a:spcBef>
                <a:spcPts val="0"/>
              </a:spcBef>
              <a:spcAft>
                <a:spcPts val="0"/>
              </a:spcAft>
              <a:buSzPts val="2500"/>
              <a:buChar char="●"/>
            </a:pPr>
            <a:r>
              <a:rPr lang="en"/>
              <a:t>Dependencia de indexacion</a:t>
            </a:r>
            <a:endParaRPr/>
          </a:p>
          <a:p>
            <a:pPr marL="457200" lvl="0" indent="-387350" algn="l" rtl="0">
              <a:spcBef>
                <a:spcPts val="0"/>
              </a:spcBef>
              <a:spcAft>
                <a:spcPts val="0"/>
              </a:spcAft>
              <a:buSzPts val="2500"/>
              <a:buChar char="●"/>
            </a:pPr>
            <a:r>
              <a:rPr lang="en"/>
              <a:t>Dependencia de rutas de acceso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Dependencia de Datos en Sistemas Actuales</a:t>
            </a:r>
            <a:endParaRPr sz="2900"/>
          </a:p>
        </p:txBody>
      </p:sp>
      <p:sp>
        <p:nvSpPr>
          <p:cNvPr id="201" name="Google Shape;201;p40"/>
          <p:cNvSpPr txBox="1">
            <a:spLocks noGrp="1"/>
          </p:cNvSpPr>
          <p:nvPr>
            <p:ph type="subTitle" idx="1"/>
          </p:nvPr>
        </p:nvSpPr>
        <p:spPr>
          <a:xfrm>
            <a:off x="527600" y="1590325"/>
            <a:ext cx="7908600" cy="3309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Existen sistemas los cuales requieren o permiten que los elementos sean ordenados de acuerdo a las </a:t>
            </a:r>
            <a:r>
              <a:rPr lang="en" u="sng"/>
              <a:t>direcciones internas de memoria del hardware</a:t>
            </a:r>
            <a:r>
              <a:rPr lang="en"/>
              <a:t>. Permiten que los programas de ampliación asuman que el orden de presentación de los registros de ese archivo es el mismo orden que el de guardado. Por lo que si se cambia el orden estos programas fallaran.</a:t>
            </a:r>
            <a:endParaRPr/>
          </a:p>
          <a:p>
            <a:pPr marL="0" lvl="0" indent="0" algn="l" rtl="0">
              <a:lnSpc>
                <a:spcPct val="115000"/>
              </a:lnSpc>
              <a:spcBef>
                <a:spcPts val="1200"/>
              </a:spcBef>
              <a:spcAft>
                <a:spcPts val="0"/>
              </a:spcAft>
              <a:buNone/>
            </a:pPr>
            <a:r>
              <a:rPr lang="en"/>
              <a:t>Estos sistemas no presentaban la distinción entre orden de presentación y el orden de almacenamiento.</a:t>
            </a:r>
            <a:endParaRPr/>
          </a:p>
          <a:p>
            <a:pPr marL="0" lvl="0" indent="0" algn="l" rtl="0">
              <a:spcBef>
                <a:spcPts val="1200"/>
              </a:spcBef>
              <a:spcAft>
                <a:spcPts val="0"/>
              </a:spcAft>
              <a:buNone/>
            </a:pPr>
            <a:endParaRPr/>
          </a:p>
        </p:txBody>
      </p:sp>
      <p:sp>
        <p:nvSpPr>
          <p:cNvPr id="202" name="Google Shape;202;p40"/>
          <p:cNvSpPr txBox="1">
            <a:spLocks noGrp="1"/>
          </p:cNvSpPr>
          <p:nvPr>
            <p:ph type="title"/>
          </p:nvPr>
        </p:nvSpPr>
        <p:spPr>
          <a:xfrm>
            <a:off x="465800" y="966763"/>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u="sng"/>
              <a:t>Dependencia de orden</a:t>
            </a:r>
            <a:endParaRPr sz="2100"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41"/>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Dependencia de Datos en Sistemas Actuales</a:t>
            </a:r>
            <a:endParaRPr sz="2900"/>
          </a:p>
        </p:txBody>
      </p:sp>
      <p:sp>
        <p:nvSpPr>
          <p:cNvPr id="208" name="Google Shape;208;p41"/>
          <p:cNvSpPr txBox="1">
            <a:spLocks noGrp="1"/>
          </p:cNvSpPr>
          <p:nvPr>
            <p:ph type="subTitle" idx="1"/>
          </p:nvPr>
        </p:nvSpPr>
        <p:spPr>
          <a:xfrm>
            <a:off x="527600" y="1343200"/>
            <a:ext cx="7908600" cy="33093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Los índices son </a:t>
            </a:r>
            <a:r>
              <a:rPr lang="en" u="sng"/>
              <a:t>componentes enfocados puramente al rendimiento</a:t>
            </a:r>
            <a:r>
              <a:rPr lang="en"/>
              <a:t>, mejorando el tiempo de respuesta de las consultas y las actualizaciones, pero disminuyendo el tiempo de las inserciones y las eliminaciones.</a:t>
            </a:r>
            <a:endParaRPr/>
          </a:p>
          <a:p>
            <a:pPr marL="0" lvl="0" indent="0" algn="just" rtl="0">
              <a:lnSpc>
                <a:spcPct val="115000"/>
              </a:lnSpc>
              <a:spcBef>
                <a:spcPts val="1200"/>
              </a:spcBef>
              <a:spcAft>
                <a:spcPts val="0"/>
              </a:spcAft>
              <a:buNone/>
            </a:pPr>
            <a:r>
              <a:rPr lang="en"/>
              <a:t>Se permitía elegir colocar índices en las llaves primarias, en todos los atributos o en algunos. Al ser incorporados estos agregados a la estructura del archivo generando cadenas adicionales, las cuales proporcionaban un beneficio al rendimiento, sin embargo si eran removidas posteriormente los programas que hacían uso de ellas dejaban de funcionar correctamente.</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209" name="Google Shape;209;p41"/>
          <p:cNvSpPr txBox="1">
            <a:spLocks noGrp="1"/>
          </p:cNvSpPr>
          <p:nvPr>
            <p:ph type="title"/>
          </p:nvPr>
        </p:nvSpPr>
        <p:spPr>
          <a:xfrm>
            <a:off x="465800" y="966763"/>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u="sng"/>
              <a:t>Dependencia de indexamiento</a:t>
            </a:r>
            <a:endParaRPr sz="2100" u="sng"/>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42"/>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Dependencia de Datos en Sistemas Actuales</a:t>
            </a:r>
            <a:endParaRPr sz="2900"/>
          </a:p>
        </p:txBody>
      </p:sp>
      <p:sp>
        <p:nvSpPr>
          <p:cNvPr id="215" name="Google Shape;215;p42"/>
          <p:cNvSpPr txBox="1">
            <a:spLocks noGrp="1"/>
          </p:cNvSpPr>
          <p:nvPr>
            <p:ph type="subTitle" idx="1"/>
          </p:nvPr>
        </p:nvSpPr>
        <p:spPr>
          <a:xfrm>
            <a:off x="527600" y="1330825"/>
            <a:ext cx="7908600" cy="33093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La mayoría de los sistemas de archivos contaban con estructura de árbol o con modelos de red para los datos. </a:t>
            </a:r>
            <a:endParaRPr/>
          </a:p>
          <a:p>
            <a:pPr marL="0" lvl="0" indent="0" algn="just" rtl="0">
              <a:lnSpc>
                <a:spcPct val="115000"/>
              </a:lnSpc>
              <a:spcBef>
                <a:spcPts val="1200"/>
              </a:spcBef>
              <a:spcAft>
                <a:spcPts val="0"/>
              </a:spcAft>
              <a:buNone/>
            </a:pPr>
            <a:r>
              <a:rPr lang="en"/>
              <a:t>Los programas desarrollados para trabajar con estos sistemas quedan obsoletos lógicamente con un cambio en la estructura del modelo original. En ambos tipos de sistema el usuario (o su programa) está obligado a explotar una colección de rutas de acceso de usuario a los datos. Por lo que las actividades y los programas del terminal se vuelven </a:t>
            </a:r>
            <a:r>
              <a:rPr lang="en" u="sng"/>
              <a:t>dependientes de la existencia continua de los caminos de acceso del usuario.</a:t>
            </a:r>
            <a:endParaRPr u="sng"/>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216" name="Google Shape;216;p42"/>
          <p:cNvSpPr txBox="1">
            <a:spLocks noGrp="1"/>
          </p:cNvSpPr>
          <p:nvPr>
            <p:ph type="title"/>
          </p:nvPr>
        </p:nvSpPr>
        <p:spPr>
          <a:xfrm>
            <a:off x="465800" y="966763"/>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u="sng"/>
              <a:t>Dependencia de Rutas de Acceso</a:t>
            </a:r>
            <a:endParaRPr sz="2100"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43"/>
          <p:cNvSpPr txBox="1">
            <a:spLocks noGrp="1"/>
          </p:cNvSpPr>
          <p:nvPr>
            <p:ph type="title"/>
          </p:nvPr>
        </p:nvSpPr>
        <p:spPr>
          <a:xfrm>
            <a:off x="527600" y="343200"/>
            <a:ext cx="6343200" cy="575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sz="2900"/>
              <a:t>Vista Relacional de Datos</a:t>
            </a:r>
            <a:endParaRPr sz="4400"/>
          </a:p>
        </p:txBody>
      </p:sp>
      <p:sp>
        <p:nvSpPr>
          <p:cNvPr id="222" name="Google Shape;222;p43"/>
          <p:cNvSpPr txBox="1">
            <a:spLocks noGrp="1"/>
          </p:cNvSpPr>
          <p:nvPr>
            <p:ph type="subTitle" idx="1"/>
          </p:nvPr>
        </p:nvSpPr>
        <p:spPr>
          <a:xfrm>
            <a:off x="616400" y="1058000"/>
            <a:ext cx="7849200" cy="3858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Una relación matemáticamente se define de la siguiente forma.</a:t>
            </a:r>
            <a:endParaRPr/>
          </a:p>
          <a:p>
            <a:pPr marL="0" lvl="0" indent="0" algn="l" rtl="0">
              <a:lnSpc>
                <a:spcPct val="115000"/>
              </a:lnSpc>
              <a:spcBef>
                <a:spcPts val="1200"/>
              </a:spcBef>
              <a:spcAft>
                <a:spcPts val="0"/>
              </a:spcAft>
              <a:buNone/>
            </a:pPr>
            <a:r>
              <a:rPr lang="en"/>
              <a:t>Dados los conjuntos S</a:t>
            </a:r>
            <a:r>
              <a:rPr lang="en" baseline="-25000"/>
              <a:t>1</a:t>
            </a:r>
            <a:r>
              <a:rPr lang="en"/>
              <a:t>, S</a:t>
            </a:r>
            <a:r>
              <a:rPr lang="en" baseline="-25000"/>
              <a:t>2</a:t>
            </a:r>
            <a:r>
              <a:rPr lang="en"/>
              <a:t>, …, S</a:t>
            </a:r>
            <a:r>
              <a:rPr lang="en" baseline="-25000"/>
              <a:t>n</a:t>
            </a:r>
            <a:r>
              <a:rPr lang="en"/>
              <a:t> . R es una relación sobre estos n conjuntos si es un conjunto de n tuplas donde cada una de ellas tiene su primer elemento en S</a:t>
            </a:r>
            <a:r>
              <a:rPr lang="en" baseline="-25000"/>
              <a:t>1</a:t>
            </a:r>
            <a:r>
              <a:rPr lang="en"/>
              <a:t>, su segundo elemento en  S</a:t>
            </a:r>
            <a:r>
              <a:rPr lang="en" baseline="-25000"/>
              <a:t>2</a:t>
            </a:r>
            <a:r>
              <a:rPr lang="en"/>
              <a:t>y así sucesivamente. Se dice que R es de grado n.</a:t>
            </a:r>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2464</Words>
  <Application>Microsoft Office PowerPoint</Application>
  <PresentationFormat>Presentación en pantalla (16:9)</PresentationFormat>
  <Paragraphs>168</Paragraphs>
  <Slides>31</Slides>
  <Notes>31</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31</vt:i4>
      </vt:variant>
    </vt:vector>
  </HeadingPairs>
  <TitlesOfParts>
    <vt:vector size="39" baseType="lpstr">
      <vt:lpstr>Poppins SemiBold</vt:lpstr>
      <vt:lpstr>Bebas Neue</vt:lpstr>
      <vt:lpstr>Proxima Nova Semibold</vt:lpstr>
      <vt:lpstr>Poppins</vt:lpstr>
      <vt:lpstr>Arial</vt:lpstr>
      <vt:lpstr>Proxima Nova</vt:lpstr>
      <vt:lpstr>Difference Between Cryptocurrency and Stocks by Slidesgo</vt:lpstr>
      <vt:lpstr>Slidesgo Final Pages</vt:lpstr>
      <vt:lpstr>Un modelo relacional de datos para grandes bancos de datos compartidos</vt:lpstr>
      <vt:lpstr>Introducción</vt:lpstr>
      <vt:lpstr>Contenido</vt:lpstr>
      <vt:lpstr>Dependencia de Datos en Sistemas Actuales</vt:lpstr>
      <vt:lpstr>Dependencia de Datos en Sistemas Actuales</vt:lpstr>
      <vt:lpstr>Dependencia de Datos en Sistemas Actuales</vt:lpstr>
      <vt:lpstr>Dependencia de Datos en Sistemas Actuales</vt:lpstr>
      <vt:lpstr>Dependencia de Datos en Sistemas Actuales</vt:lpstr>
      <vt:lpstr>Vista Relacional de Datos</vt:lpstr>
      <vt:lpstr>Vista Relacional de Datos</vt:lpstr>
      <vt:lpstr>Vista Relacional de Datos</vt:lpstr>
      <vt:lpstr>Vista Relacional de Datos</vt:lpstr>
      <vt:lpstr>Vista Relacional de Datos</vt:lpstr>
      <vt:lpstr>Forma Normal</vt:lpstr>
      <vt:lpstr>Forma Normal</vt:lpstr>
      <vt:lpstr>Aspectos lingüísticos</vt:lpstr>
      <vt:lpstr>Redundancia y consistencia</vt:lpstr>
      <vt:lpstr>Permutación</vt:lpstr>
      <vt:lpstr>Permutación</vt:lpstr>
      <vt:lpstr>Proyección</vt:lpstr>
      <vt:lpstr>Join</vt:lpstr>
      <vt:lpstr>Natural Join</vt:lpstr>
      <vt:lpstr>Unión cíclica de 3 relaciones</vt:lpstr>
      <vt:lpstr>Unión cíclica de 3 relaciones</vt:lpstr>
      <vt:lpstr>Composición</vt:lpstr>
      <vt:lpstr>Composición natural</vt:lpstr>
      <vt:lpstr>Restricción</vt:lpstr>
      <vt:lpstr>Redundancia</vt:lpstr>
      <vt:lpstr>Redundancia fuerte</vt:lpstr>
      <vt:lpstr>Consistencia</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 modelo relacional de datos para grandes bancos de datos compartidos</dc:title>
  <cp:lastModifiedBy>ANDREA ANDRES URBANO</cp:lastModifiedBy>
  <cp:revision>1</cp:revision>
  <dcterms:modified xsi:type="dcterms:W3CDTF">2022-04-23T22:27:51Z</dcterms:modified>
</cp:coreProperties>
</file>